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10" r:id="rId1"/>
  </p:sldMasterIdLst>
  <p:notesMasterIdLst>
    <p:notesMasterId r:id="rId19"/>
  </p:notesMasterIdLst>
  <p:handoutMasterIdLst>
    <p:handoutMasterId r:id="rId20"/>
  </p:handoutMasterIdLst>
  <p:sldIdLst>
    <p:sldId id="377" r:id="rId2"/>
    <p:sldId id="403" r:id="rId3"/>
    <p:sldId id="447" r:id="rId4"/>
    <p:sldId id="458" r:id="rId5"/>
    <p:sldId id="460" r:id="rId6"/>
    <p:sldId id="459" r:id="rId7"/>
    <p:sldId id="463" r:id="rId8"/>
    <p:sldId id="427" r:id="rId9"/>
    <p:sldId id="450" r:id="rId10"/>
    <p:sldId id="464" r:id="rId11"/>
    <p:sldId id="412" r:id="rId12"/>
    <p:sldId id="466" r:id="rId13"/>
    <p:sldId id="446" r:id="rId14"/>
    <p:sldId id="449" r:id="rId15"/>
    <p:sldId id="467" r:id="rId16"/>
    <p:sldId id="465" r:id="rId17"/>
    <p:sldId id="445" r:id="rId18"/>
  </p:sldIdLst>
  <p:sldSz cx="9144000" cy="6858000" type="screen4x3"/>
  <p:notesSz cx="6669088" cy="977582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53"/>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054"/>
    <a:srgbClr val="C5D37F"/>
    <a:srgbClr val="A2CABD"/>
    <a:srgbClr val="99FFCC"/>
    <a:srgbClr val="85AAE7"/>
    <a:srgbClr val="CC66FF"/>
    <a:srgbClr val="CCFF33"/>
    <a:srgbClr val="33CC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65" autoAdjust="0"/>
    <p:restoredTop sz="78225" autoAdjust="0"/>
  </p:normalViewPr>
  <p:slideViewPr>
    <p:cSldViewPr>
      <p:cViewPr>
        <p:scale>
          <a:sx n="70" d="100"/>
          <a:sy n="70" d="100"/>
        </p:scale>
        <p:origin x="-2490"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932" y="-102"/>
      </p:cViewPr>
      <p:guideLst>
        <p:guide orient="horz" pos="3079"/>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CBA8C9-E312-4045-B720-C55089EB9C7F}" type="doc">
      <dgm:prSet loTypeId="urn:microsoft.com/office/officeart/2005/8/layout/equation2" loCatId="relationship" qsTypeId="urn:microsoft.com/office/officeart/2005/8/quickstyle/simple1" qsCatId="simple" csTypeId="urn:microsoft.com/office/officeart/2005/8/colors/accent1_2" csCatId="accent1" phldr="1"/>
      <dgm:spPr/>
      <dgm:t>
        <a:bodyPr/>
        <a:lstStyle/>
        <a:p>
          <a:endParaRPr lang="en-IE"/>
        </a:p>
      </dgm:t>
    </dgm:pt>
    <dgm:pt modelId="{C8CCD8E7-C4AC-4B8F-9893-0B1A78E15FA6}">
      <dgm:prSet phldrT="[Text]" custT="1"/>
      <dgm:spPr/>
      <dgm:t>
        <a:bodyPr/>
        <a:lstStyle/>
        <a:p>
          <a:r>
            <a:rPr lang="en-IE" sz="1400" dirty="0" smtClean="0">
              <a:solidFill>
                <a:schemeClr val="tx1"/>
              </a:solidFill>
            </a:rPr>
            <a:t>Socio Economic Statement setting out high level goals for the integrated plan </a:t>
          </a:r>
          <a:endParaRPr lang="en-IE" sz="1400" dirty="0"/>
        </a:p>
      </dgm:t>
    </dgm:pt>
    <dgm:pt modelId="{ACE16701-4CB7-4B80-83F4-680647FADE3F}" type="parTrans" cxnId="{A487C889-B4F9-40EA-B10F-070130D75243}">
      <dgm:prSet/>
      <dgm:spPr/>
      <dgm:t>
        <a:bodyPr/>
        <a:lstStyle/>
        <a:p>
          <a:endParaRPr lang="en-IE"/>
        </a:p>
      </dgm:t>
    </dgm:pt>
    <dgm:pt modelId="{2F4A088B-FD6F-42FA-B859-848F1F017DE9}" type="sibTrans" cxnId="{A487C889-B4F9-40EA-B10F-070130D75243}">
      <dgm:prSet/>
      <dgm:spPr/>
      <dgm:t>
        <a:bodyPr/>
        <a:lstStyle/>
        <a:p>
          <a:endParaRPr lang="en-IE"/>
        </a:p>
      </dgm:t>
    </dgm:pt>
    <dgm:pt modelId="{E56BA56F-24A4-4AD2-81F2-DC6D49277439}">
      <dgm:prSet phldrT="[Text]"/>
      <dgm:spPr/>
      <dgm:t>
        <a:bodyPr/>
        <a:lstStyle/>
        <a:p>
          <a:r>
            <a:rPr lang="en-IE" b="1" dirty="0" smtClean="0">
              <a:solidFill>
                <a:schemeClr val="tx1"/>
              </a:solidFill>
            </a:rPr>
            <a:t>Local Economic and Community Plan </a:t>
          </a:r>
          <a:endParaRPr lang="en-IE" b="1" dirty="0">
            <a:solidFill>
              <a:schemeClr val="tx1"/>
            </a:solidFill>
          </a:endParaRPr>
        </a:p>
      </dgm:t>
    </dgm:pt>
    <dgm:pt modelId="{30FE82B3-2AB9-420A-8B47-ABFF34548AA5}" type="parTrans" cxnId="{5D14D4FD-8635-4404-A7AC-ADA98417B56C}">
      <dgm:prSet/>
      <dgm:spPr/>
      <dgm:t>
        <a:bodyPr/>
        <a:lstStyle/>
        <a:p>
          <a:endParaRPr lang="en-IE"/>
        </a:p>
      </dgm:t>
    </dgm:pt>
    <dgm:pt modelId="{07B961B6-1B34-40BD-8774-A786CF2C093B}" type="sibTrans" cxnId="{5D14D4FD-8635-4404-A7AC-ADA98417B56C}">
      <dgm:prSet/>
      <dgm:spPr/>
      <dgm:t>
        <a:bodyPr/>
        <a:lstStyle/>
        <a:p>
          <a:endParaRPr lang="en-IE"/>
        </a:p>
      </dgm:t>
    </dgm:pt>
    <dgm:pt modelId="{36EE6935-6E5E-4646-B61D-B3957DD61879}">
      <dgm:prSet/>
      <dgm:spPr/>
      <dgm:t>
        <a:bodyPr/>
        <a:lstStyle/>
        <a:p>
          <a:r>
            <a:rPr lang="en-IE" dirty="0" smtClean="0">
              <a:solidFill>
                <a:schemeClr val="tx1"/>
              </a:solidFill>
            </a:rPr>
            <a:t>Mid–level Actions that address the needs and are measurable </a:t>
          </a:r>
          <a:endParaRPr lang="en-IE" dirty="0">
            <a:solidFill>
              <a:schemeClr val="tx1"/>
            </a:solidFill>
          </a:endParaRPr>
        </a:p>
      </dgm:t>
    </dgm:pt>
    <dgm:pt modelId="{29A3993C-3C13-4190-97DB-F1156660554E}" type="parTrans" cxnId="{6F81DDDD-19B8-41F5-85E5-E4C0719AD48E}">
      <dgm:prSet/>
      <dgm:spPr/>
      <dgm:t>
        <a:bodyPr/>
        <a:lstStyle/>
        <a:p>
          <a:endParaRPr lang="en-IE"/>
        </a:p>
      </dgm:t>
    </dgm:pt>
    <dgm:pt modelId="{BE9B7589-42DD-434A-9504-FBB8BE317520}" type="sibTrans" cxnId="{6F81DDDD-19B8-41F5-85E5-E4C0719AD48E}">
      <dgm:prSet/>
      <dgm:spPr/>
      <dgm:t>
        <a:bodyPr/>
        <a:lstStyle/>
        <a:p>
          <a:endParaRPr lang="en-IE"/>
        </a:p>
      </dgm:t>
    </dgm:pt>
    <dgm:pt modelId="{56F20DAD-E21E-42D5-98A5-A2E68BF5008E}">
      <dgm:prSet custT="1"/>
      <dgm:spPr/>
      <dgm:t>
        <a:bodyPr/>
        <a:lstStyle/>
        <a:p>
          <a:r>
            <a:rPr lang="en-IE" sz="1400" dirty="0" smtClean="0">
              <a:solidFill>
                <a:schemeClr val="tx1"/>
              </a:solidFill>
            </a:rPr>
            <a:t>Economic and Community objectives</a:t>
          </a:r>
          <a:endParaRPr lang="en-IE" sz="1400" dirty="0">
            <a:solidFill>
              <a:schemeClr val="tx1"/>
            </a:solidFill>
          </a:endParaRPr>
        </a:p>
      </dgm:t>
    </dgm:pt>
    <dgm:pt modelId="{44A9C31C-0081-40CA-A220-47FDDCDF4FD1}" type="sibTrans" cxnId="{BAF91F77-44AA-4A3C-8DA3-25BCA7F048FF}">
      <dgm:prSet/>
      <dgm:spPr/>
      <dgm:t>
        <a:bodyPr/>
        <a:lstStyle/>
        <a:p>
          <a:endParaRPr lang="en-IE"/>
        </a:p>
      </dgm:t>
    </dgm:pt>
    <dgm:pt modelId="{1EDE82AE-43F2-4513-BB78-0703FBAD0D82}" type="parTrans" cxnId="{BAF91F77-44AA-4A3C-8DA3-25BCA7F048FF}">
      <dgm:prSet/>
      <dgm:spPr/>
      <dgm:t>
        <a:bodyPr/>
        <a:lstStyle/>
        <a:p>
          <a:endParaRPr lang="en-IE"/>
        </a:p>
      </dgm:t>
    </dgm:pt>
    <dgm:pt modelId="{016804AB-ED2E-4089-B8F4-F4C960DE9C08}" type="pres">
      <dgm:prSet presAssocID="{C8CBA8C9-E312-4045-B720-C55089EB9C7F}" presName="Name0" presStyleCnt="0">
        <dgm:presLayoutVars>
          <dgm:dir/>
          <dgm:resizeHandles val="exact"/>
        </dgm:presLayoutVars>
      </dgm:prSet>
      <dgm:spPr/>
      <dgm:t>
        <a:bodyPr/>
        <a:lstStyle/>
        <a:p>
          <a:endParaRPr lang="en-IE"/>
        </a:p>
      </dgm:t>
    </dgm:pt>
    <dgm:pt modelId="{806C6E13-E50A-4CFF-92C1-484509D4A270}" type="pres">
      <dgm:prSet presAssocID="{C8CBA8C9-E312-4045-B720-C55089EB9C7F}" presName="vNodes" presStyleCnt="0"/>
      <dgm:spPr/>
    </dgm:pt>
    <dgm:pt modelId="{5085C7B3-FA69-412E-975F-142587F5E045}" type="pres">
      <dgm:prSet presAssocID="{C8CCD8E7-C4AC-4B8F-9893-0B1A78E15FA6}" presName="node" presStyleLbl="node1" presStyleIdx="0" presStyleCnt="4" custScaleX="301518">
        <dgm:presLayoutVars>
          <dgm:bulletEnabled val="1"/>
        </dgm:presLayoutVars>
      </dgm:prSet>
      <dgm:spPr/>
      <dgm:t>
        <a:bodyPr/>
        <a:lstStyle/>
        <a:p>
          <a:endParaRPr lang="en-IE"/>
        </a:p>
      </dgm:t>
    </dgm:pt>
    <dgm:pt modelId="{FB237B25-1369-4037-BA34-412A417A34E2}" type="pres">
      <dgm:prSet presAssocID="{2F4A088B-FD6F-42FA-B859-848F1F017DE9}" presName="spacerT" presStyleCnt="0"/>
      <dgm:spPr/>
    </dgm:pt>
    <dgm:pt modelId="{630D4683-5F8E-4A56-80B5-8771DC3EF32C}" type="pres">
      <dgm:prSet presAssocID="{2F4A088B-FD6F-42FA-B859-848F1F017DE9}" presName="sibTrans" presStyleLbl="sibTrans2D1" presStyleIdx="0" presStyleCnt="3"/>
      <dgm:spPr/>
      <dgm:t>
        <a:bodyPr/>
        <a:lstStyle/>
        <a:p>
          <a:endParaRPr lang="en-IE"/>
        </a:p>
      </dgm:t>
    </dgm:pt>
    <dgm:pt modelId="{D701D006-D064-4465-B960-249892782D0C}" type="pres">
      <dgm:prSet presAssocID="{2F4A088B-FD6F-42FA-B859-848F1F017DE9}" presName="spacerB" presStyleCnt="0"/>
      <dgm:spPr/>
    </dgm:pt>
    <dgm:pt modelId="{8019E0DC-1BA8-490F-9FB6-65EF98706E86}" type="pres">
      <dgm:prSet presAssocID="{56F20DAD-E21E-42D5-98A5-A2E68BF5008E}" presName="node" presStyleLbl="node1" presStyleIdx="1" presStyleCnt="4" custScaleX="301518">
        <dgm:presLayoutVars>
          <dgm:bulletEnabled val="1"/>
        </dgm:presLayoutVars>
      </dgm:prSet>
      <dgm:spPr/>
      <dgm:t>
        <a:bodyPr/>
        <a:lstStyle/>
        <a:p>
          <a:endParaRPr lang="en-IE"/>
        </a:p>
      </dgm:t>
    </dgm:pt>
    <dgm:pt modelId="{E533C778-5420-44B0-8644-A35374A52779}" type="pres">
      <dgm:prSet presAssocID="{44A9C31C-0081-40CA-A220-47FDDCDF4FD1}" presName="spacerT" presStyleCnt="0"/>
      <dgm:spPr/>
    </dgm:pt>
    <dgm:pt modelId="{3C1F356A-6EAF-41C8-86CF-D5C21A0162BF}" type="pres">
      <dgm:prSet presAssocID="{44A9C31C-0081-40CA-A220-47FDDCDF4FD1}" presName="sibTrans" presStyleLbl="sibTrans2D1" presStyleIdx="1" presStyleCnt="3"/>
      <dgm:spPr/>
      <dgm:t>
        <a:bodyPr/>
        <a:lstStyle/>
        <a:p>
          <a:endParaRPr lang="en-IE"/>
        </a:p>
      </dgm:t>
    </dgm:pt>
    <dgm:pt modelId="{9E3F7EED-46DA-476F-AAE5-38C0CB2FF7C9}" type="pres">
      <dgm:prSet presAssocID="{44A9C31C-0081-40CA-A220-47FDDCDF4FD1}" presName="spacerB" presStyleCnt="0"/>
      <dgm:spPr/>
    </dgm:pt>
    <dgm:pt modelId="{BC66BBB2-2A33-4F06-970E-5B5D6CB189C4}" type="pres">
      <dgm:prSet presAssocID="{36EE6935-6E5E-4646-B61D-B3957DD61879}" presName="node" presStyleLbl="node1" presStyleIdx="2" presStyleCnt="4" custScaleX="315646">
        <dgm:presLayoutVars>
          <dgm:bulletEnabled val="1"/>
        </dgm:presLayoutVars>
      </dgm:prSet>
      <dgm:spPr/>
      <dgm:t>
        <a:bodyPr/>
        <a:lstStyle/>
        <a:p>
          <a:endParaRPr lang="en-IE"/>
        </a:p>
      </dgm:t>
    </dgm:pt>
    <dgm:pt modelId="{E94B766D-1CF7-44CD-B57A-44ED8E4699F0}" type="pres">
      <dgm:prSet presAssocID="{C8CBA8C9-E312-4045-B720-C55089EB9C7F}" presName="sibTransLast" presStyleLbl="sibTrans2D1" presStyleIdx="2" presStyleCnt="3"/>
      <dgm:spPr/>
      <dgm:t>
        <a:bodyPr/>
        <a:lstStyle/>
        <a:p>
          <a:endParaRPr lang="en-IE"/>
        </a:p>
      </dgm:t>
    </dgm:pt>
    <dgm:pt modelId="{3BEFF140-B991-403E-BD2B-3197BE7E1DE3}" type="pres">
      <dgm:prSet presAssocID="{C8CBA8C9-E312-4045-B720-C55089EB9C7F}" presName="connectorText" presStyleLbl="sibTrans2D1" presStyleIdx="2" presStyleCnt="3"/>
      <dgm:spPr/>
      <dgm:t>
        <a:bodyPr/>
        <a:lstStyle/>
        <a:p>
          <a:endParaRPr lang="en-IE"/>
        </a:p>
      </dgm:t>
    </dgm:pt>
    <dgm:pt modelId="{E2D028D9-09EC-413E-98D4-21283BF629C0}" type="pres">
      <dgm:prSet presAssocID="{C8CBA8C9-E312-4045-B720-C55089EB9C7F}" presName="lastNode" presStyleLbl="node1" presStyleIdx="3" presStyleCnt="4">
        <dgm:presLayoutVars>
          <dgm:bulletEnabled val="1"/>
        </dgm:presLayoutVars>
      </dgm:prSet>
      <dgm:spPr/>
      <dgm:t>
        <a:bodyPr/>
        <a:lstStyle/>
        <a:p>
          <a:endParaRPr lang="en-IE"/>
        </a:p>
      </dgm:t>
    </dgm:pt>
  </dgm:ptLst>
  <dgm:cxnLst>
    <dgm:cxn modelId="{3033AA34-30AC-4052-9F8A-70BA3F9819A1}" type="presOf" srcId="{BE9B7589-42DD-434A-9504-FBB8BE317520}" destId="{3BEFF140-B991-403E-BD2B-3197BE7E1DE3}" srcOrd="1" destOrd="0" presId="urn:microsoft.com/office/officeart/2005/8/layout/equation2"/>
    <dgm:cxn modelId="{6F81DDDD-19B8-41F5-85E5-E4C0719AD48E}" srcId="{C8CBA8C9-E312-4045-B720-C55089EB9C7F}" destId="{36EE6935-6E5E-4646-B61D-B3957DD61879}" srcOrd="2" destOrd="0" parTransId="{29A3993C-3C13-4190-97DB-F1156660554E}" sibTransId="{BE9B7589-42DD-434A-9504-FBB8BE317520}"/>
    <dgm:cxn modelId="{7764EE0D-3F67-4656-904A-5F715F120E07}" type="presOf" srcId="{44A9C31C-0081-40CA-A220-47FDDCDF4FD1}" destId="{3C1F356A-6EAF-41C8-86CF-D5C21A0162BF}" srcOrd="0" destOrd="0" presId="urn:microsoft.com/office/officeart/2005/8/layout/equation2"/>
    <dgm:cxn modelId="{3E0336DF-6D71-4D9D-8D21-C42FA07DFE13}" type="presOf" srcId="{36EE6935-6E5E-4646-B61D-B3957DD61879}" destId="{BC66BBB2-2A33-4F06-970E-5B5D6CB189C4}" srcOrd="0" destOrd="0" presId="urn:microsoft.com/office/officeart/2005/8/layout/equation2"/>
    <dgm:cxn modelId="{AA894C4F-BC28-46F9-A042-ECE9948604C1}" type="presOf" srcId="{C8CCD8E7-C4AC-4B8F-9893-0B1A78E15FA6}" destId="{5085C7B3-FA69-412E-975F-142587F5E045}" srcOrd="0" destOrd="0" presId="urn:microsoft.com/office/officeart/2005/8/layout/equation2"/>
    <dgm:cxn modelId="{01C9BD76-0BD5-4B75-A4E2-CC95CABDFDA7}" type="presOf" srcId="{BE9B7589-42DD-434A-9504-FBB8BE317520}" destId="{E94B766D-1CF7-44CD-B57A-44ED8E4699F0}" srcOrd="0" destOrd="0" presId="urn:microsoft.com/office/officeart/2005/8/layout/equation2"/>
    <dgm:cxn modelId="{DE25A630-511A-439E-B2CC-E64974F2A043}" type="presOf" srcId="{56F20DAD-E21E-42D5-98A5-A2E68BF5008E}" destId="{8019E0DC-1BA8-490F-9FB6-65EF98706E86}" srcOrd="0" destOrd="0" presId="urn:microsoft.com/office/officeart/2005/8/layout/equation2"/>
    <dgm:cxn modelId="{5D14D4FD-8635-4404-A7AC-ADA98417B56C}" srcId="{C8CBA8C9-E312-4045-B720-C55089EB9C7F}" destId="{E56BA56F-24A4-4AD2-81F2-DC6D49277439}" srcOrd="3" destOrd="0" parTransId="{30FE82B3-2AB9-420A-8B47-ABFF34548AA5}" sibTransId="{07B961B6-1B34-40BD-8774-A786CF2C093B}"/>
    <dgm:cxn modelId="{C7CDB609-3137-422B-B26C-B0D3890A8544}" type="presOf" srcId="{E56BA56F-24A4-4AD2-81F2-DC6D49277439}" destId="{E2D028D9-09EC-413E-98D4-21283BF629C0}" srcOrd="0" destOrd="0" presId="urn:microsoft.com/office/officeart/2005/8/layout/equation2"/>
    <dgm:cxn modelId="{D7A1DC2F-8B88-473D-AA4B-DAF42A5E16C4}" type="presOf" srcId="{2F4A088B-FD6F-42FA-B859-848F1F017DE9}" destId="{630D4683-5F8E-4A56-80B5-8771DC3EF32C}" srcOrd="0" destOrd="0" presId="urn:microsoft.com/office/officeart/2005/8/layout/equation2"/>
    <dgm:cxn modelId="{BAF91F77-44AA-4A3C-8DA3-25BCA7F048FF}" srcId="{C8CBA8C9-E312-4045-B720-C55089EB9C7F}" destId="{56F20DAD-E21E-42D5-98A5-A2E68BF5008E}" srcOrd="1" destOrd="0" parTransId="{1EDE82AE-43F2-4513-BB78-0703FBAD0D82}" sibTransId="{44A9C31C-0081-40CA-A220-47FDDCDF4FD1}"/>
    <dgm:cxn modelId="{7FF26CAE-A28D-4221-9C3F-E9185F3D2E2C}" type="presOf" srcId="{C8CBA8C9-E312-4045-B720-C55089EB9C7F}" destId="{016804AB-ED2E-4089-B8F4-F4C960DE9C08}" srcOrd="0" destOrd="0" presId="urn:microsoft.com/office/officeart/2005/8/layout/equation2"/>
    <dgm:cxn modelId="{A487C889-B4F9-40EA-B10F-070130D75243}" srcId="{C8CBA8C9-E312-4045-B720-C55089EB9C7F}" destId="{C8CCD8E7-C4AC-4B8F-9893-0B1A78E15FA6}" srcOrd="0" destOrd="0" parTransId="{ACE16701-4CB7-4B80-83F4-680647FADE3F}" sibTransId="{2F4A088B-FD6F-42FA-B859-848F1F017DE9}"/>
    <dgm:cxn modelId="{53455A8E-084F-48C9-972D-D97F8BBF2919}" type="presParOf" srcId="{016804AB-ED2E-4089-B8F4-F4C960DE9C08}" destId="{806C6E13-E50A-4CFF-92C1-484509D4A270}" srcOrd="0" destOrd="0" presId="urn:microsoft.com/office/officeart/2005/8/layout/equation2"/>
    <dgm:cxn modelId="{1DF5A096-4D90-4D35-A10D-074D1F6B010F}" type="presParOf" srcId="{806C6E13-E50A-4CFF-92C1-484509D4A270}" destId="{5085C7B3-FA69-412E-975F-142587F5E045}" srcOrd="0" destOrd="0" presId="urn:microsoft.com/office/officeart/2005/8/layout/equation2"/>
    <dgm:cxn modelId="{B0174341-61DA-4E50-B8A4-FCB4785AC8EC}" type="presParOf" srcId="{806C6E13-E50A-4CFF-92C1-484509D4A270}" destId="{FB237B25-1369-4037-BA34-412A417A34E2}" srcOrd="1" destOrd="0" presId="urn:microsoft.com/office/officeart/2005/8/layout/equation2"/>
    <dgm:cxn modelId="{AB7EF05E-9EBC-4AC9-A1E9-58638CD7F808}" type="presParOf" srcId="{806C6E13-E50A-4CFF-92C1-484509D4A270}" destId="{630D4683-5F8E-4A56-80B5-8771DC3EF32C}" srcOrd="2" destOrd="0" presId="urn:microsoft.com/office/officeart/2005/8/layout/equation2"/>
    <dgm:cxn modelId="{96748608-A6D4-4A7F-9BEF-9E317E2CE9AF}" type="presParOf" srcId="{806C6E13-E50A-4CFF-92C1-484509D4A270}" destId="{D701D006-D064-4465-B960-249892782D0C}" srcOrd="3" destOrd="0" presId="urn:microsoft.com/office/officeart/2005/8/layout/equation2"/>
    <dgm:cxn modelId="{12020911-51F9-49E6-8824-557DFA11AA79}" type="presParOf" srcId="{806C6E13-E50A-4CFF-92C1-484509D4A270}" destId="{8019E0DC-1BA8-490F-9FB6-65EF98706E86}" srcOrd="4" destOrd="0" presId="urn:microsoft.com/office/officeart/2005/8/layout/equation2"/>
    <dgm:cxn modelId="{9E6C77BE-03FC-4D9C-8B0E-D0044C2818A6}" type="presParOf" srcId="{806C6E13-E50A-4CFF-92C1-484509D4A270}" destId="{E533C778-5420-44B0-8644-A35374A52779}" srcOrd="5" destOrd="0" presId="urn:microsoft.com/office/officeart/2005/8/layout/equation2"/>
    <dgm:cxn modelId="{469AB66D-62E6-4BC8-9AD7-D80E5011D787}" type="presParOf" srcId="{806C6E13-E50A-4CFF-92C1-484509D4A270}" destId="{3C1F356A-6EAF-41C8-86CF-D5C21A0162BF}" srcOrd="6" destOrd="0" presId="urn:microsoft.com/office/officeart/2005/8/layout/equation2"/>
    <dgm:cxn modelId="{525ED132-F8E0-416A-A4BD-51E6B73C8411}" type="presParOf" srcId="{806C6E13-E50A-4CFF-92C1-484509D4A270}" destId="{9E3F7EED-46DA-476F-AAE5-38C0CB2FF7C9}" srcOrd="7" destOrd="0" presId="urn:microsoft.com/office/officeart/2005/8/layout/equation2"/>
    <dgm:cxn modelId="{5EE85FE7-7718-4A64-8742-9A99CB57D505}" type="presParOf" srcId="{806C6E13-E50A-4CFF-92C1-484509D4A270}" destId="{BC66BBB2-2A33-4F06-970E-5B5D6CB189C4}" srcOrd="8" destOrd="0" presId="urn:microsoft.com/office/officeart/2005/8/layout/equation2"/>
    <dgm:cxn modelId="{7E574322-2830-4D4A-BF11-05CBB61F0307}" type="presParOf" srcId="{016804AB-ED2E-4089-B8F4-F4C960DE9C08}" destId="{E94B766D-1CF7-44CD-B57A-44ED8E4699F0}" srcOrd="1" destOrd="0" presId="urn:microsoft.com/office/officeart/2005/8/layout/equation2"/>
    <dgm:cxn modelId="{E94AB594-7CC0-448D-BAB8-1D97AC87C706}" type="presParOf" srcId="{E94B766D-1CF7-44CD-B57A-44ED8E4699F0}" destId="{3BEFF140-B991-403E-BD2B-3197BE7E1DE3}" srcOrd="0" destOrd="0" presId="urn:microsoft.com/office/officeart/2005/8/layout/equation2"/>
    <dgm:cxn modelId="{E7BF3712-3593-4FFB-92AF-E556440B9F48}" type="presParOf" srcId="{016804AB-ED2E-4089-B8F4-F4C960DE9C08}" destId="{E2D028D9-09EC-413E-98D4-21283BF629C0}"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EB22D7-2127-40D1-AB2D-C752962B234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E"/>
        </a:p>
      </dgm:t>
    </dgm:pt>
    <dgm:pt modelId="{83BD0A60-6A9E-4A1E-9BD8-C45A86AADE0D}">
      <dgm:prSet phldrT="[Text]" custT="1"/>
      <dgm:spPr/>
      <dgm:t>
        <a:bodyPr/>
        <a:lstStyle/>
        <a:p>
          <a:pPr algn="ctr"/>
          <a:r>
            <a:rPr lang="en-IE" sz="1600" dirty="0" smtClean="0"/>
            <a:t>EU 2020 Priorities</a:t>
          </a:r>
          <a:endParaRPr lang="en-IE" sz="1600" dirty="0"/>
        </a:p>
      </dgm:t>
    </dgm:pt>
    <dgm:pt modelId="{93CC335A-881C-4689-9ECD-C3EAFC72A839}" type="parTrans" cxnId="{81CDAA4B-F217-45DD-8314-C4FB391DFC21}">
      <dgm:prSet/>
      <dgm:spPr/>
      <dgm:t>
        <a:bodyPr/>
        <a:lstStyle/>
        <a:p>
          <a:endParaRPr lang="en-IE"/>
        </a:p>
      </dgm:t>
    </dgm:pt>
    <dgm:pt modelId="{380F2EF3-2A24-4F3B-B065-7A940B6C960D}" type="sibTrans" cxnId="{81CDAA4B-F217-45DD-8314-C4FB391DFC21}">
      <dgm:prSet/>
      <dgm:spPr/>
      <dgm:t>
        <a:bodyPr/>
        <a:lstStyle/>
        <a:p>
          <a:endParaRPr lang="en-IE"/>
        </a:p>
      </dgm:t>
    </dgm:pt>
    <dgm:pt modelId="{809D5F6D-8A85-48E6-8157-A178C8F99F0C}">
      <dgm:prSet phldrT="[Text]" custT="1"/>
      <dgm:spPr/>
      <dgm:t>
        <a:bodyPr/>
        <a:lstStyle/>
        <a:p>
          <a:pPr algn="ctr"/>
          <a:r>
            <a:rPr lang="en-IE" sz="1600" dirty="0" smtClean="0"/>
            <a:t>Ireland’s National Reform Programme</a:t>
          </a:r>
          <a:endParaRPr lang="en-IE" sz="1600" dirty="0"/>
        </a:p>
      </dgm:t>
    </dgm:pt>
    <dgm:pt modelId="{BB61F0FE-1535-4B2A-9CB3-55E273F606F5}" type="parTrans" cxnId="{A10CEA63-A443-4906-A15C-37D08839023E}">
      <dgm:prSet/>
      <dgm:spPr/>
      <dgm:t>
        <a:bodyPr/>
        <a:lstStyle/>
        <a:p>
          <a:pPr algn="ctr"/>
          <a:endParaRPr lang="en-IE"/>
        </a:p>
      </dgm:t>
    </dgm:pt>
    <dgm:pt modelId="{1827F9EB-1777-416C-BB57-6F67DA2F10CA}" type="sibTrans" cxnId="{A10CEA63-A443-4906-A15C-37D08839023E}">
      <dgm:prSet/>
      <dgm:spPr/>
      <dgm:t>
        <a:bodyPr/>
        <a:lstStyle/>
        <a:p>
          <a:endParaRPr lang="en-IE"/>
        </a:p>
      </dgm:t>
    </dgm:pt>
    <dgm:pt modelId="{1247A394-ED52-4D34-9DFA-7BFF2F7DCA26}">
      <dgm:prSet phldrT="[Text]" custT="1"/>
      <dgm:spPr/>
      <dgm:t>
        <a:bodyPr/>
        <a:lstStyle/>
        <a:p>
          <a:pPr algn="ctr"/>
          <a:r>
            <a:rPr lang="en-IE" sz="1600" dirty="0" smtClean="0"/>
            <a:t>Action Plan for Jobs</a:t>
          </a:r>
          <a:endParaRPr lang="en-IE" sz="1600" dirty="0"/>
        </a:p>
      </dgm:t>
    </dgm:pt>
    <dgm:pt modelId="{489A53FE-EACE-4F04-B639-A5807EB13968}" type="sibTrans" cxnId="{7807C16A-088F-4089-B509-648FAB3AC516}">
      <dgm:prSet/>
      <dgm:spPr/>
      <dgm:t>
        <a:bodyPr/>
        <a:lstStyle/>
        <a:p>
          <a:endParaRPr lang="en-IE"/>
        </a:p>
      </dgm:t>
    </dgm:pt>
    <dgm:pt modelId="{753BAC25-8B94-4D38-A521-CE4820C62A72}" type="parTrans" cxnId="{7807C16A-088F-4089-B509-648FAB3AC516}">
      <dgm:prSet/>
      <dgm:spPr/>
      <dgm:t>
        <a:bodyPr/>
        <a:lstStyle/>
        <a:p>
          <a:pPr algn="ctr"/>
          <a:endParaRPr lang="en-IE"/>
        </a:p>
      </dgm:t>
    </dgm:pt>
    <dgm:pt modelId="{AEB97159-5DC2-4133-9E9E-590428E918FC}">
      <dgm:prSet phldrT="[Text]" custT="1"/>
      <dgm:spPr/>
      <dgm:t>
        <a:bodyPr/>
        <a:lstStyle/>
        <a:p>
          <a:pPr algn="ctr"/>
          <a:r>
            <a:rPr lang="en-IE" sz="1600" dirty="0" smtClean="0"/>
            <a:t>National Planning Framework</a:t>
          </a:r>
          <a:endParaRPr lang="en-IE" sz="1600" dirty="0"/>
        </a:p>
      </dgm:t>
    </dgm:pt>
    <dgm:pt modelId="{29499551-0455-4735-8104-5A3B1AEB608B}" type="parTrans" cxnId="{5A3B2448-9316-4E0A-9E82-E15ACF3EAFD3}">
      <dgm:prSet/>
      <dgm:spPr/>
      <dgm:t>
        <a:bodyPr/>
        <a:lstStyle/>
        <a:p>
          <a:pPr algn="ctr"/>
          <a:endParaRPr lang="en-IE"/>
        </a:p>
      </dgm:t>
    </dgm:pt>
    <dgm:pt modelId="{A8FA2C75-6B1C-453D-B0F3-F6A1640EE3AA}" type="sibTrans" cxnId="{5A3B2448-9316-4E0A-9E82-E15ACF3EAFD3}">
      <dgm:prSet/>
      <dgm:spPr/>
      <dgm:t>
        <a:bodyPr/>
        <a:lstStyle/>
        <a:p>
          <a:endParaRPr lang="en-IE"/>
        </a:p>
      </dgm:t>
    </dgm:pt>
    <dgm:pt modelId="{2992D99A-5056-4F63-8AE1-09F9FB5D84E5}">
      <dgm:prSet phldrT="[Text]" custT="1"/>
      <dgm:spPr/>
      <dgm:t>
        <a:bodyPr/>
        <a:lstStyle/>
        <a:p>
          <a:pPr algn="ctr"/>
          <a:r>
            <a:rPr lang="en-IE" sz="1600" dirty="0" smtClean="0"/>
            <a:t>Regional Action Plan for Jobs</a:t>
          </a:r>
          <a:endParaRPr lang="en-IE" sz="1600" dirty="0"/>
        </a:p>
      </dgm:t>
    </dgm:pt>
    <dgm:pt modelId="{2DD2C21E-2221-4F9C-8517-C00386DBEBA6}" type="parTrans" cxnId="{BF13C1E1-1BA5-4D4C-94F5-21341AD2636A}">
      <dgm:prSet/>
      <dgm:spPr/>
      <dgm:t>
        <a:bodyPr/>
        <a:lstStyle/>
        <a:p>
          <a:pPr algn="ctr"/>
          <a:endParaRPr lang="en-IE"/>
        </a:p>
      </dgm:t>
    </dgm:pt>
    <dgm:pt modelId="{B33BFC0A-FB68-42C3-BCE9-A4B375FE0C13}" type="sibTrans" cxnId="{BF13C1E1-1BA5-4D4C-94F5-21341AD2636A}">
      <dgm:prSet/>
      <dgm:spPr/>
      <dgm:t>
        <a:bodyPr/>
        <a:lstStyle/>
        <a:p>
          <a:endParaRPr lang="en-IE"/>
        </a:p>
      </dgm:t>
    </dgm:pt>
    <dgm:pt modelId="{AB178266-E4AE-43F6-8B02-5F81271C8BB1}">
      <dgm:prSet phldrT="[Text]" custT="1"/>
      <dgm:spPr/>
      <dgm:t>
        <a:bodyPr/>
        <a:lstStyle/>
        <a:p>
          <a:pPr algn="ctr"/>
          <a:r>
            <a:rPr lang="en-IE" sz="1600" dirty="0" smtClean="0"/>
            <a:t>Regional Spatial and Economic Strategies</a:t>
          </a:r>
          <a:endParaRPr lang="en-IE" sz="1600" dirty="0"/>
        </a:p>
      </dgm:t>
    </dgm:pt>
    <dgm:pt modelId="{39ADD62A-DA41-4801-9C11-D46B04C0AA8C}" type="parTrans" cxnId="{F522F5C1-35E5-4CF7-BA73-61F2A4910AA0}">
      <dgm:prSet/>
      <dgm:spPr/>
      <dgm:t>
        <a:bodyPr/>
        <a:lstStyle/>
        <a:p>
          <a:pPr algn="ctr"/>
          <a:endParaRPr lang="en-IE"/>
        </a:p>
      </dgm:t>
    </dgm:pt>
    <dgm:pt modelId="{45CD643B-CFC5-4E49-8960-5AE5B4BA9795}" type="sibTrans" cxnId="{F522F5C1-35E5-4CF7-BA73-61F2A4910AA0}">
      <dgm:prSet/>
      <dgm:spPr/>
      <dgm:t>
        <a:bodyPr/>
        <a:lstStyle/>
        <a:p>
          <a:endParaRPr lang="en-IE"/>
        </a:p>
      </dgm:t>
    </dgm:pt>
    <dgm:pt modelId="{2812D568-D586-4743-998A-3B750B12E5CE}">
      <dgm:prSet phldrT="[Text]" custT="1"/>
      <dgm:spPr/>
      <dgm:t>
        <a:bodyPr/>
        <a:lstStyle/>
        <a:p>
          <a:pPr algn="ctr"/>
          <a:r>
            <a:rPr lang="en-IE" sz="1600" dirty="0" smtClean="0"/>
            <a:t>Local Economic and Community Plans</a:t>
          </a:r>
          <a:endParaRPr lang="en-IE" sz="1600" dirty="0"/>
        </a:p>
      </dgm:t>
    </dgm:pt>
    <dgm:pt modelId="{5A640547-51EC-4457-82AE-F1CB2D51FF11}" type="parTrans" cxnId="{E3C2B797-C883-4A47-8A36-DE629B71C318}">
      <dgm:prSet/>
      <dgm:spPr/>
      <dgm:t>
        <a:bodyPr/>
        <a:lstStyle/>
        <a:p>
          <a:pPr algn="ctr"/>
          <a:endParaRPr lang="en-IE"/>
        </a:p>
      </dgm:t>
    </dgm:pt>
    <dgm:pt modelId="{46CE7082-148A-4D00-8347-38A692D4F77A}" type="sibTrans" cxnId="{E3C2B797-C883-4A47-8A36-DE629B71C318}">
      <dgm:prSet/>
      <dgm:spPr/>
      <dgm:t>
        <a:bodyPr/>
        <a:lstStyle/>
        <a:p>
          <a:endParaRPr lang="en-IE"/>
        </a:p>
      </dgm:t>
    </dgm:pt>
    <dgm:pt modelId="{5762BE08-73E3-4676-B18D-6B36246510FB}">
      <dgm:prSet phldrT="[Text]" custT="1"/>
      <dgm:spPr/>
      <dgm:t>
        <a:bodyPr/>
        <a:lstStyle/>
        <a:p>
          <a:pPr algn="ctr"/>
          <a:r>
            <a:rPr lang="en-IE" sz="1600" dirty="0" smtClean="0"/>
            <a:t>Local Authority community focused programmes</a:t>
          </a:r>
          <a:endParaRPr lang="en-IE" sz="1600" dirty="0"/>
        </a:p>
      </dgm:t>
    </dgm:pt>
    <dgm:pt modelId="{1E13CC35-B51B-4897-9419-03CA6C5A8C32}" type="parTrans" cxnId="{454C2158-2528-450D-81F9-626C68BA953A}">
      <dgm:prSet/>
      <dgm:spPr/>
      <dgm:t>
        <a:bodyPr/>
        <a:lstStyle/>
        <a:p>
          <a:pPr algn="ctr"/>
          <a:endParaRPr lang="en-IE"/>
        </a:p>
      </dgm:t>
    </dgm:pt>
    <dgm:pt modelId="{10382DF2-E845-4793-A48E-1D4E7B1C2289}" type="sibTrans" cxnId="{454C2158-2528-450D-81F9-626C68BA953A}">
      <dgm:prSet/>
      <dgm:spPr/>
      <dgm:t>
        <a:bodyPr/>
        <a:lstStyle/>
        <a:p>
          <a:endParaRPr lang="en-IE"/>
        </a:p>
      </dgm:t>
    </dgm:pt>
    <dgm:pt modelId="{99210C4C-6C15-403C-B59C-0A8A843E74CB}">
      <dgm:prSet phldrT="[Text]" custT="1"/>
      <dgm:spPr/>
      <dgm:t>
        <a:bodyPr/>
        <a:lstStyle/>
        <a:p>
          <a:pPr algn="ctr"/>
          <a:r>
            <a:rPr lang="en-IE" sz="1600" dirty="0" smtClean="0"/>
            <a:t>EU programmes</a:t>
          </a:r>
          <a:endParaRPr lang="en-IE" sz="1600" dirty="0"/>
        </a:p>
      </dgm:t>
    </dgm:pt>
    <dgm:pt modelId="{2CC694DE-64FD-44B7-9528-8DF9E38395CB}" type="parTrans" cxnId="{0A40F831-8687-4EA7-94D3-B0C8C80DDAE4}">
      <dgm:prSet/>
      <dgm:spPr/>
      <dgm:t>
        <a:bodyPr/>
        <a:lstStyle/>
        <a:p>
          <a:pPr algn="ctr"/>
          <a:endParaRPr lang="en-IE"/>
        </a:p>
      </dgm:t>
    </dgm:pt>
    <dgm:pt modelId="{68EE970A-7438-46AF-900F-E5D070E5D116}" type="sibTrans" cxnId="{0A40F831-8687-4EA7-94D3-B0C8C80DDAE4}">
      <dgm:prSet/>
      <dgm:spPr/>
      <dgm:t>
        <a:bodyPr/>
        <a:lstStyle/>
        <a:p>
          <a:endParaRPr lang="en-IE"/>
        </a:p>
      </dgm:t>
    </dgm:pt>
    <dgm:pt modelId="{99432516-7B99-4A19-A0CA-0DC35B12AEFA}">
      <dgm:prSet phldrT="[Text]" custT="1"/>
      <dgm:spPr/>
      <dgm:t>
        <a:bodyPr/>
        <a:lstStyle/>
        <a:p>
          <a:pPr algn="ctr"/>
          <a:r>
            <a:rPr lang="en-IE" sz="1600" dirty="0" smtClean="0"/>
            <a:t>National exchequer funded programmes</a:t>
          </a:r>
          <a:endParaRPr lang="en-IE" sz="1600" dirty="0"/>
        </a:p>
      </dgm:t>
    </dgm:pt>
    <dgm:pt modelId="{EC90241E-84BF-4532-BD22-846F6E876A57}" type="parTrans" cxnId="{B42CE361-38B0-43E8-B867-08E7F346D722}">
      <dgm:prSet/>
      <dgm:spPr/>
      <dgm:t>
        <a:bodyPr/>
        <a:lstStyle/>
        <a:p>
          <a:pPr algn="ctr"/>
          <a:endParaRPr lang="en-IE"/>
        </a:p>
      </dgm:t>
    </dgm:pt>
    <dgm:pt modelId="{94C7EA0F-D310-468C-8451-D0A3A1EA8D04}" type="sibTrans" cxnId="{B42CE361-38B0-43E8-B867-08E7F346D722}">
      <dgm:prSet/>
      <dgm:spPr/>
      <dgm:t>
        <a:bodyPr/>
        <a:lstStyle/>
        <a:p>
          <a:endParaRPr lang="en-IE"/>
        </a:p>
      </dgm:t>
    </dgm:pt>
    <dgm:pt modelId="{8A38D5E4-3E29-43F2-8863-C8ECAE520DB0}">
      <dgm:prSet/>
      <dgm:spPr/>
      <dgm:t>
        <a:bodyPr/>
        <a:lstStyle/>
        <a:p>
          <a:r>
            <a:rPr lang="en-IE" dirty="0" smtClean="0"/>
            <a:t>Other local programmes</a:t>
          </a:r>
          <a:endParaRPr lang="en-IE" dirty="0"/>
        </a:p>
      </dgm:t>
    </dgm:pt>
    <dgm:pt modelId="{E3BA8832-926B-4DE0-B379-F1A1C56C3521}" type="parTrans" cxnId="{C097D743-84DF-4567-A2DE-2C807384A2BD}">
      <dgm:prSet/>
      <dgm:spPr/>
      <dgm:t>
        <a:bodyPr/>
        <a:lstStyle/>
        <a:p>
          <a:endParaRPr lang="en-IE"/>
        </a:p>
      </dgm:t>
    </dgm:pt>
    <dgm:pt modelId="{B5230ABC-09D4-4E03-AE3A-2CFBA27539E6}" type="sibTrans" cxnId="{C097D743-84DF-4567-A2DE-2C807384A2BD}">
      <dgm:prSet/>
      <dgm:spPr/>
      <dgm:t>
        <a:bodyPr/>
        <a:lstStyle/>
        <a:p>
          <a:endParaRPr lang="en-IE"/>
        </a:p>
      </dgm:t>
    </dgm:pt>
    <dgm:pt modelId="{04A89015-040A-4A9B-9149-94A7DBA2899C}" type="pres">
      <dgm:prSet presAssocID="{8EEB22D7-2127-40D1-AB2D-C752962B2348}" presName="hierChild1" presStyleCnt="0">
        <dgm:presLayoutVars>
          <dgm:chPref val="1"/>
          <dgm:dir/>
          <dgm:animOne val="branch"/>
          <dgm:animLvl val="lvl"/>
          <dgm:resizeHandles/>
        </dgm:presLayoutVars>
      </dgm:prSet>
      <dgm:spPr/>
      <dgm:t>
        <a:bodyPr/>
        <a:lstStyle/>
        <a:p>
          <a:endParaRPr lang="en-IE"/>
        </a:p>
      </dgm:t>
    </dgm:pt>
    <dgm:pt modelId="{D00824EE-54C0-4A50-9D0D-7667DD76938E}" type="pres">
      <dgm:prSet presAssocID="{83BD0A60-6A9E-4A1E-9BD8-C45A86AADE0D}" presName="hierRoot1" presStyleCnt="0"/>
      <dgm:spPr/>
    </dgm:pt>
    <dgm:pt modelId="{6CD41A15-DF09-4D0C-8340-A146A0659DDB}" type="pres">
      <dgm:prSet presAssocID="{83BD0A60-6A9E-4A1E-9BD8-C45A86AADE0D}" presName="composite" presStyleCnt="0"/>
      <dgm:spPr/>
    </dgm:pt>
    <dgm:pt modelId="{2631AE03-B3EF-4D9C-ABD3-154A79595750}" type="pres">
      <dgm:prSet presAssocID="{83BD0A60-6A9E-4A1E-9BD8-C45A86AADE0D}" presName="background" presStyleLbl="node0" presStyleIdx="0" presStyleCnt="1"/>
      <dgm:spPr/>
    </dgm:pt>
    <dgm:pt modelId="{D4A701A2-63B5-426F-A27D-0F103FA7C7A6}" type="pres">
      <dgm:prSet presAssocID="{83BD0A60-6A9E-4A1E-9BD8-C45A86AADE0D}" presName="text" presStyleLbl="fgAcc0" presStyleIdx="0" presStyleCnt="1" custScaleX="199766" custScaleY="37857" custLinFactNeighborX="78024" custLinFactNeighborY="-23072">
        <dgm:presLayoutVars>
          <dgm:chPref val="3"/>
        </dgm:presLayoutVars>
      </dgm:prSet>
      <dgm:spPr/>
      <dgm:t>
        <a:bodyPr/>
        <a:lstStyle/>
        <a:p>
          <a:endParaRPr lang="en-IE"/>
        </a:p>
      </dgm:t>
    </dgm:pt>
    <dgm:pt modelId="{3630F0D9-7F0F-44F1-B039-6080D238F8C6}" type="pres">
      <dgm:prSet presAssocID="{83BD0A60-6A9E-4A1E-9BD8-C45A86AADE0D}" presName="hierChild2" presStyleCnt="0"/>
      <dgm:spPr/>
    </dgm:pt>
    <dgm:pt modelId="{9961720E-50AE-40B6-9143-E2035AF19798}" type="pres">
      <dgm:prSet presAssocID="{BB61F0FE-1535-4B2A-9CB3-55E273F606F5}" presName="Name10" presStyleLbl="parChTrans1D2" presStyleIdx="0" presStyleCnt="1"/>
      <dgm:spPr/>
      <dgm:t>
        <a:bodyPr/>
        <a:lstStyle/>
        <a:p>
          <a:endParaRPr lang="en-IE"/>
        </a:p>
      </dgm:t>
    </dgm:pt>
    <dgm:pt modelId="{1A9CD053-9192-41AF-BCC0-8F16543BD0FF}" type="pres">
      <dgm:prSet presAssocID="{809D5F6D-8A85-48E6-8157-A178C8F99F0C}" presName="hierRoot2" presStyleCnt="0"/>
      <dgm:spPr/>
    </dgm:pt>
    <dgm:pt modelId="{A68EEEAA-BB81-4AD6-BF1B-0DFC17BAB330}" type="pres">
      <dgm:prSet presAssocID="{809D5F6D-8A85-48E6-8157-A178C8F99F0C}" presName="composite2" presStyleCnt="0"/>
      <dgm:spPr/>
    </dgm:pt>
    <dgm:pt modelId="{A4B64C76-55D4-47B3-BC03-7979266D1E9F}" type="pres">
      <dgm:prSet presAssocID="{809D5F6D-8A85-48E6-8157-A178C8F99F0C}" presName="background2" presStyleLbl="node2" presStyleIdx="0" presStyleCnt="1"/>
      <dgm:spPr/>
    </dgm:pt>
    <dgm:pt modelId="{4FF3FC06-39C6-4782-B00D-1D2CA7974296}" type="pres">
      <dgm:prSet presAssocID="{809D5F6D-8A85-48E6-8157-A178C8F99F0C}" presName="text2" presStyleLbl="fgAcc2" presStyleIdx="0" presStyleCnt="1" custScaleX="174516" custScaleY="59038" custLinFactNeighborX="75879" custLinFactNeighborY="-32457">
        <dgm:presLayoutVars>
          <dgm:chPref val="3"/>
        </dgm:presLayoutVars>
      </dgm:prSet>
      <dgm:spPr/>
      <dgm:t>
        <a:bodyPr/>
        <a:lstStyle/>
        <a:p>
          <a:endParaRPr lang="en-IE"/>
        </a:p>
      </dgm:t>
    </dgm:pt>
    <dgm:pt modelId="{63800040-3F13-4F5B-9B0E-10AE6E03A747}" type="pres">
      <dgm:prSet presAssocID="{809D5F6D-8A85-48E6-8157-A178C8F99F0C}" presName="hierChild3" presStyleCnt="0"/>
      <dgm:spPr/>
    </dgm:pt>
    <dgm:pt modelId="{D385FCFD-C855-4B25-91BB-D5D74C7CDAB9}" type="pres">
      <dgm:prSet presAssocID="{753BAC25-8B94-4D38-A521-CE4820C62A72}" presName="Name17" presStyleLbl="parChTrans1D3" presStyleIdx="0" presStyleCnt="2"/>
      <dgm:spPr/>
      <dgm:t>
        <a:bodyPr/>
        <a:lstStyle/>
        <a:p>
          <a:endParaRPr lang="en-IE"/>
        </a:p>
      </dgm:t>
    </dgm:pt>
    <dgm:pt modelId="{05BA03F9-2EB8-46C4-A562-8D06139993D7}" type="pres">
      <dgm:prSet presAssocID="{1247A394-ED52-4D34-9DFA-7BFF2F7DCA26}" presName="hierRoot3" presStyleCnt="0"/>
      <dgm:spPr/>
    </dgm:pt>
    <dgm:pt modelId="{6F0AC628-EE62-4DAD-BFF7-3609BCEC4A39}" type="pres">
      <dgm:prSet presAssocID="{1247A394-ED52-4D34-9DFA-7BFF2F7DCA26}" presName="composite3" presStyleCnt="0"/>
      <dgm:spPr/>
    </dgm:pt>
    <dgm:pt modelId="{BFB30E78-051C-4719-B509-AF4AF115F9E0}" type="pres">
      <dgm:prSet presAssocID="{1247A394-ED52-4D34-9DFA-7BFF2F7DCA26}" presName="background3" presStyleLbl="node3" presStyleIdx="0" presStyleCnt="2"/>
      <dgm:spPr/>
    </dgm:pt>
    <dgm:pt modelId="{AB329027-A3E3-4961-920D-927BAB2EAEAE}" type="pres">
      <dgm:prSet presAssocID="{1247A394-ED52-4D34-9DFA-7BFF2F7DCA26}" presName="text3" presStyleLbl="fgAcc3" presStyleIdx="0" presStyleCnt="2" custScaleX="121587" custScaleY="54402" custLinFactNeighborX="69771" custLinFactNeighborY="-25187">
        <dgm:presLayoutVars>
          <dgm:chPref val="3"/>
        </dgm:presLayoutVars>
      </dgm:prSet>
      <dgm:spPr/>
      <dgm:t>
        <a:bodyPr/>
        <a:lstStyle/>
        <a:p>
          <a:endParaRPr lang="en-IE"/>
        </a:p>
      </dgm:t>
    </dgm:pt>
    <dgm:pt modelId="{B279723E-424D-4ACA-8A37-232F86FA9BAC}" type="pres">
      <dgm:prSet presAssocID="{1247A394-ED52-4D34-9DFA-7BFF2F7DCA26}" presName="hierChild4" presStyleCnt="0"/>
      <dgm:spPr/>
    </dgm:pt>
    <dgm:pt modelId="{B662872E-AD19-4C5B-9880-36A7163A5DE2}" type="pres">
      <dgm:prSet presAssocID="{2DD2C21E-2221-4F9C-8517-C00386DBEBA6}" presName="Name23" presStyleLbl="parChTrans1D4" presStyleIdx="0" presStyleCnt="7"/>
      <dgm:spPr/>
      <dgm:t>
        <a:bodyPr/>
        <a:lstStyle/>
        <a:p>
          <a:endParaRPr lang="en-IE"/>
        </a:p>
      </dgm:t>
    </dgm:pt>
    <dgm:pt modelId="{E4B8E510-278A-4532-9CDC-9D3A4AB825C0}" type="pres">
      <dgm:prSet presAssocID="{2992D99A-5056-4F63-8AE1-09F9FB5D84E5}" presName="hierRoot4" presStyleCnt="0"/>
      <dgm:spPr/>
    </dgm:pt>
    <dgm:pt modelId="{F1A5B91C-658A-4321-9234-7E425987769F}" type="pres">
      <dgm:prSet presAssocID="{2992D99A-5056-4F63-8AE1-09F9FB5D84E5}" presName="composite4" presStyleCnt="0"/>
      <dgm:spPr/>
    </dgm:pt>
    <dgm:pt modelId="{AAD09876-3AC3-4654-B055-DF6A1AE8CA7C}" type="pres">
      <dgm:prSet presAssocID="{2992D99A-5056-4F63-8AE1-09F9FB5D84E5}" presName="background4" presStyleLbl="node4" presStyleIdx="0" presStyleCnt="7"/>
      <dgm:spPr/>
    </dgm:pt>
    <dgm:pt modelId="{59B8C5E8-4358-4C8F-BF01-65ACEAB66C5C}" type="pres">
      <dgm:prSet presAssocID="{2992D99A-5056-4F63-8AE1-09F9FB5D84E5}" presName="text4" presStyleLbl="fgAcc4" presStyleIdx="0" presStyleCnt="7" custScaleX="146247" custScaleY="50078" custLinFactNeighborX="71620" custLinFactNeighborY="-19810">
        <dgm:presLayoutVars>
          <dgm:chPref val="3"/>
        </dgm:presLayoutVars>
      </dgm:prSet>
      <dgm:spPr/>
      <dgm:t>
        <a:bodyPr/>
        <a:lstStyle/>
        <a:p>
          <a:endParaRPr lang="en-IE"/>
        </a:p>
      </dgm:t>
    </dgm:pt>
    <dgm:pt modelId="{DB136B1E-713D-4D01-BAA8-19B5711E4348}" type="pres">
      <dgm:prSet presAssocID="{2992D99A-5056-4F63-8AE1-09F9FB5D84E5}" presName="hierChild5" presStyleCnt="0"/>
      <dgm:spPr/>
    </dgm:pt>
    <dgm:pt modelId="{2D69A764-7BD2-4DCB-A77C-738D0EBF3E52}" type="pres">
      <dgm:prSet presAssocID="{29499551-0455-4735-8104-5A3B1AEB608B}" presName="Name17" presStyleLbl="parChTrans1D3" presStyleIdx="1" presStyleCnt="2"/>
      <dgm:spPr/>
      <dgm:t>
        <a:bodyPr/>
        <a:lstStyle/>
        <a:p>
          <a:endParaRPr lang="en-IE"/>
        </a:p>
      </dgm:t>
    </dgm:pt>
    <dgm:pt modelId="{B87B7CCA-01C8-4D53-BE5C-8D5352687E3B}" type="pres">
      <dgm:prSet presAssocID="{AEB97159-5DC2-4133-9E9E-590428E918FC}" presName="hierRoot3" presStyleCnt="0"/>
      <dgm:spPr/>
    </dgm:pt>
    <dgm:pt modelId="{E3F50745-6244-4E4C-8365-9E5A29545A37}" type="pres">
      <dgm:prSet presAssocID="{AEB97159-5DC2-4133-9E9E-590428E918FC}" presName="composite3" presStyleCnt="0"/>
      <dgm:spPr/>
    </dgm:pt>
    <dgm:pt modelId="{8813CB44-2551-4E18-BFE5-3C88778E5DC3}" type="pres">
      <dgm:prSet presAssocID="{AEB97159-5DC2-4133-9E9E-590428E918FC}" presName="background3" presStyleLbl="node3" presStyleIdx="1" presStyleCnt="2"/>
      <dgm:spPr/>
    </dgm:pt>
    <dgm:pt modelId="{CE1B4F09-5D13-4AB9-8E87-2A7F3D880241}" type="pres">
      <dgm:prSet presAssocID="{AEB97159-5DC2-4133-9E9E-590428E918FC}" presName="text3" presStyleLbl="fgAcc3" presStyleIdx="1" presStyleCnt="2" custScaleX="133284" custScaleY="52961" custLinFactX="19360" custLinFactNeighborX="100000" custLinFactNeighborY="-22058">
        <dgm:presLayoutVars>
          <dgm:chPref val="3"/>
        </dgm:presLayoutVars>
      </dgm:prSet>
      <dgm:spPr/>
      <dgm:t>
        <a:bodyPr/>
        <a:lstStyle/>
        <a:p>
          <a:endParaRPr lang="en-IE"/>
        </a:p>
      </dgm:t>
    </dgm:pt>
    <dgm:pt modelId="{08603AA2-DF87-41B0-9070-0259724091B2}" type="pres">
      <dgm:prSet presAssocID="{AEB97159-5DC2-4133-9E9E-590428E918FC}" presName="hierChild4" presStyleCnt="0"/>
      <dgm:spPr/>
    </dgm:pt>
    <dgm:pt modelId="{6562EF1E-7292-4332-A13C-D88B3B13B7DD}" type="pres">
      <dgm:prSet presAssocID="{39ADD62A-DA41-4801-9C11-D46B04C0AA8C}" presName="Name23" presStyleLbl="parChTrans1D4" presStyleIdx="1" presStyleCnt="7"/>
      <dgm:spPr/>
      <dgm:t>
        <a:bodyPr/>
        <a:lstStyle/>
        <a:p>
          <a:endParaRPr lang="en-IE"/>
        </a:p>
      </dgm:t>
    </dgm:pt>
    <dgm:pt modelId="{65EBFC84-9EF8-4162-A877-2EBE84D1EBD6}" type="pres">
      <dgm:prSet presAssocID="{AB178266-E4AE-43F6-8B02-5F81271C8BB1}" presName="hierRoot4" presStyleCnt="0"/>
      <dgm:spPr/>
    </dgm:pt>
    <dgm:pt modelId="{459636D3-1575-42B0-AB98-4211212AD14A}" type="pres">
      <dgm:prSet presAssocID="{AB178266-E4AE-43F6-8B02-5F81271C8BB1}" presName="composite4" presStyleCnt="0"/>
      <dgm:spPr/>
    </dgm:pt>
    <dgm:pt modelId="{A44DC78E-BCF6-4DD2-807C-8436D4210137}" type="pres">
      <dgm:prSet presAssocID="{AB178266-E4AE-43F6-8B02-5F81271C8BB1}" presName="background4" presStyleLbl="node4" presStyleIdx="1" presStyleCnt="7"/>
      <dgm:spPr/>
    </dgm:pt>
    <dgm:pt modelId="{7602647C-845C-4E39-99C2-0EAAD6771D45}" type="pres">
      <dgm:prSet presAssocID="{AB178266-E4AE-43F6-8B02-5F81271C8BB1}" presName="text4" presStyleLbl="fgAcc4" presStyleIdx="1" presStyleCnt="7" custScaleX="151533" custScaleY="53355" custLinFactX="23245" custLinFactNeighborX="100000" custLinFactNeighborY="-20082">
        <dgm:presLayoutVars>
          <dgm:chPref val="3"/>
        </dgm:presLayoutVars>
      </dgm:prSet>
      <dgm:spPr/>
      <dgm:t>
        <a:bodyPr/>
        <a:lstStyle/>
        <a:p>
          <a:endParaRPr lang="en-IE"/>
        </a:p>
      </dgm:t>
    </dgm:pt>
    <dgm:pt modelId="{73F61D3F-69F2-442D-8228-D1DBF31CA91C}" type="pres">
      <dgm:prSet presAssocID="{AB178266-E4AE-43F6-8B02-5F81271C8BB1}" presName="hierChild5" presStyleCnt="0"/>
      <dgm:spPr/>
    </dgm:pt>
    <dgm:pt modelId="{E949588F-98BB-45EE-B4A1-0F9A13AAF9F7}" type="pres">
      <dgm:prSet presAssocID="{5A640547-51EC-4457-82AE-F1CB2D51FF11}" presName="Name23" presStyleLbl="parChTrans1D4" presStyleIdx="2" presStyleCnt="7"/>
      <dgm:spPr/>
      <dgm:t>
        <a:bodyPr/>
        <a:lstStyle/>
        <a:p>
          <a:endParaRPr lang="en-IE"/>
        </a:p>
      </dgm:t>
    </dgm:pt>
    <dgm:pt modelId="{FBCC1E89-946D-4BDA-AAB4-3B0F9389A792}" type="pres">
      <dgm:prSet presAssocID="{2812D568-D586-4743-998A-3B750B12E5CE}" presName="hierRoot4" presStyleCnt="0"/>
      <dgm:spPr/>
    </dgm:pt>
    <dgm:pt modelId="{50F59B1F-82A6-4A50-8FC2-63B442D579D8}" type="pres">
      <dgm:prSet presAssocID="{2812D568-D586-4743-998A-3B750B12E5CE}" presName="composite4" presStyleCnt="0"/>
      <dgm:spPr/>
    </dgm:pt>
    <dgm:pt modelId="{454AEA4E-EB3A-4680-A605-FE84F21C4F22}" type="pres">
      <dgm:prSet presAssocID="{2812D568-D586-4743-998A-3B750B12E5CE}" presName="background4" presStyleLbl="node4" presStyleIdx="2" presStyleCnt="7"/>
      <dgm:spPr>
        <a:solidFill>
          <a:srgbClr val="0070C0"/>
        </a:solidFill>
      </dgm:spPr>
      <dgm:t>
        <a:bodyPr/>
        <a:lstStyle/>
        <a:p>
          <a:endParaRPr lang="en-IE"/>
        </a:p>
      </dgm:t>
    </dgm:pt>
    <dgm:pt modelId="{2E5F6378-7D7E-43EB-A0C9-1377B8919A2E}" type="pres">
      <dgm:prSet presAssocID="{2812D568-D586-4743-998A-3B750B12E5CE}" presName="text4" presStyleLbl="fgAcc4" presStyleIdx="2" presStyleCnt="7" custScaleX="185757" custScaleY="61247" custLinFactNeighborX="19829" custLinFactNeighborY="-13366">
        <dgm:presLayoutVars>
          <dgm:chPref val="3"/>
        </dgm:presLayoutVars>
      </dgm:prSet>
      <dgm:spPr/>
      <dgm:t>
        <a:bodyPr/>
        <a:lstStyle/>
        <a:p>
          <a:endParaRPr lang="en-IE"/>
        </a:p>
      </dgm:t>
    </dgm:pt>
    <dgm:pt modelId="{C8044E58-105D-4158-A923-E454A02A726E}" type="pres">
      <dgm:prSet presAssocID="{2812D568-D586-4743-998A-3B750B12E5CE}" presName="hierChild5" presStyleCnt="0"/>
      <dgm:spPr/>
    </dgm:pt>
    <dgm:pt modelId="{51AA52C5-3F54-43B5-95A7-83790B94CBEC}" type="pres">
      <dgm:prSet presAssocID="{1E13CC35-B51B-4897-9419-03CA6C5A8C32}" presName="Name23" presStyleLbl="parChTrans1D4" presStyleIdx="3" presStyleCnt="7"/>
      <dgm:spPr/>
      <dgm:t>
        <a:bodyPr/>
        <a:lstStyle/>
        <a:p>
          <a:endParaRPr lang="en-IE"/>
        </a:p>
      </dgm:t>
    </dgm:pt>
    <dgm:pt modelId="{0EF7FC6C-CB2E-4EC1-B8F6-85A8323A6DA5}" type="pres">
      <dgm:prSet presAssocID="{5762BE08-73E3-4676-B18D-6B36246510FB}" presName="hierRoot4" presStyleCnt="0"/>
      <dgm:spPr/>
    </dgm:pt>
    <dgm:pt modelId="{2B80C3AF-6CC1-48CF-98B3-B8DAC26FEE75}" type="pres">
      <dgm:prSet presAssocID="{5762BE08-73E3-4676-B18D-6B36246510FB}" presName="composite4" presStyleCnt="0"/>
      <dgm:spPr/>
    </dgm:pt>
    <dgm:pt modelId="{068AA491-9BAA-4D18-A190-190AEA6A4C46}" type="pres">
      <dgm:prSet presAssocID="{5762BE08-73E3-4676-B18D-6B36246510FB}" presName="background4" presStyleLbl="node4" presStyleIdx="3" presStyleCnt="7"/>
      <dgm:spPr/>
    </dgm:pt>
    <dgm:pt modelId="{BF9E4DCD-0746-417F-A719-93C52854A1AF}" type="pres">
      <dgm:prSet presAssocID="{5762BE08-73E3-4676-B18D-6B36246510FB}" presName="text4" presStyleLbl="fgAcc4" presStyleIdx="3" presStyleCnt="7" custScaleX="184079" custScaleY="70961">
        <dgm:presLayoutVars>
          <dgm:chPref val="3"/>
        </dgm:presLayoutVars>
      </dgm:prSet>
      <dgm:spPr/>
      <dgm:t>
        <a:bodyPr/>
        <a:lstStyle/>
        <a:p>
          <a:endParaRPr lang="en-IE"/>
        </a:p>
      </dgm:t>
    </dgm:pt>
    <dgm:pt modelId="{3E91124E-9E8A-4E4D-838B-262CD176D7F2}" type="pres">
      <dgm:prSet presAssocID="{5762BE08-73E3-4676-B18D-6B36246510FB}" presName="hierChild5" presStyleCnt="0"/>
      <dgm:spPr/>
    </dgm:pt>
    <dgm:pt modelId="{15ACEF87-9C6D-45CF-8659-8DF720E79E8D}" type="pres">
      <dgm:prSet presAssocID="{2CC694DE-64FD-44B7-9528-8DF9E38395CB}" presName="Name23" presStyleLbl="parChTrans1D4" presStyleIdx="4" presStyleCnt="7"/>
      <dgm:spPr/>
      <dgm:t>
        <a:bodyPr/>
        <a:lstStyle/>
        <a:p>
          <a:endParaRPr lang="en-IE"/>
        </a:p>
      </dgm:t>
    </dgm:pt>
    <dgm:pt modelId="{A87216B0-8E6E-4F19-94DF-30648A16ECAE}" type="pres">
      <dgm:prSet presAssocID="{99210C4C-6C15-403C-B59C-0A8A843E74CB}" presName="hierRoot4" presStyleCnt="0"/>
      <dgm:spPr/>
    </dgm:pt>
    <dgm:pt modelId="{968DEE0F-FEA7-4688-A734-4921745CC017}" type="pres">
      <dgm:prSet presAssocID="{99210C4C-6C15-403C-B59C-0A8A843E74CB}" presName="composite4" presStyleCnt="0"/>
      <dgm:spPr/>
    </dgm:pt>
    <dgm:pt modelId="{7AD9921A-4270-417F-90FD-1205C831C7EC}" type="pres">
      <dgm:prSet presAssocID="{99210C4C-6C15-403C-B59C-0A8A843E74CB}" presName="background4" presStyleLbl="node4" presStyleIdx="4" presStyleCnt="7"/>
      <dgm:spPr/>
    </dgm:pt>
    <dgm:pt modelId="{A9424A4D-6C3C-4184-BC91-AB8F882B568D}" type="pres">
      <dgm:prSet presAssocID="{99210C4C-6C15-403C-B59C-0A8A843E74CB}" presName="text4" presStyleLbl="fgAcc4" presStyleIdx="4" presStyleCnt="7" custScaleX="98895" custScaleY="70948">
        <dgm:presLayoutVars>
          <dgm:chPref val="3"/>
        </dgm:presLayoutVars>
      </dgm:prSet>
      <dgm:spPr/>
      <dgm:t>
        <a:bodyPr/>
        <a:lstStyle/>
        <a:p>
          <a:endParaRPr lang="en-IE"/>
        </a:p>
      </dgm:t>
    </dgm:pt>
    <dgm:pt modelId="{9578B11B-D09E-4BB2-AA3E-951B0C2021B4}" type="pres">
      <dgm:prSet presAssocID="{99210C4C-6C15-403C-B59C-0A8A843E74CB}" presName="hierChild5" presStyleCnt="0"/>
      <dgm:spPr/>
    </dgm:pt>
    <dgm:pt modelId="{009D94E6-BB29-4911-B262-33FF93C86787}" type="pres">
      <dgm:prSet presAssocID="{EC90241E-84BF-4532-BD22-846F6E876A57}" presName="Name23" presStyleLbl="parChTrans1D4" presStyleIdx="5" presStyleCnt="7"/>
      <dgm:spPr/>
      <dgm:t>
        <a:bodyPr/>
        <a:lstStyle/>
        <a:p>
          <a:endParaRPr lang="en-IE"/>
        </a:p>
      </dgm:t>
    </dgm:pt>
    <dgm:pt modelId="{E722AB12-A183-4C34-B833-833098BB870E}" type="pres">
      <dgm:prSet presAssocID="{99432516-7B99-4A19-A0CA-0DC35B12AEFA}" presName="hierRoot4" presStyleCnt="0"/>
      <dgm:spPr/>
    </dgm:pt>
    <dgm:pt modelId="{D96FD93A-CA53-4A9E-B538-67A4C12EC15A}" type="pres">
      <dgm:prSet presAssocID="{99432516-7B99-4A19-A0CA-0DC35B12AEFA}" presName="composite4" presStyleCnt="0"/>
      <dgm:spPr/>
    </dgm:pt>
    <dgm:pt modelId="{8A72F84D-8FAE-41D4-8DFA-A55BD5D78492}" type="pres">
      <dgm:prSet presAssocID="{99432516-7B99-4A19-A0CA-0DC35B12AEFA}" presName="background4" presStyleLbl="node4" presStyleIdx="5" presStyleCnt="7"/>
      <dgm:spPr/>
    </dgm:pt>
    <dgm:pt modelId="{CBDC1C4D-3228-4694-BF12-5D02D2FF7AFB}" type="pres">
      <dgm:prSet presAssocID="{99432516-7B99-4A19-A0CA-0DC35B12AEFA}" presName="text4" presStyleLbl="fgAcc4" presStyleIdx="5" presStyleCnt="7" custScaleX="155721" custScaleY="70961">
        <dgm:presLayoutVars>
          <dgm:chPref val="3"/>
        </dgm:presLayoutVars>
      </dgm:prSet>
      <dgm:spPr/>
      <dgm:t>
        <a:bodyPr/>
        <a:lstStyle/>
        <a:p>
          <a:endParaRPr lang="en-IE"/>
        </a:p>
      </dgm:t>
    </dgm:pt>
    <dgm:pt modelId="{5A3A0E21-E01F-418B-AD46-0125EBDD92CF}" type="pres">
      <dgm:prSet presAssocID="{99432516-7B99-4A19-A0CA-0DC35B12AEFA}" presName="hierChild5" presStyleCnt="0"/>
      <dgm:spPr/>
    </dgm:pt>
    <dgm:pt modelId="{5FD56EA8-EA09-4E16-A34D-40CE8EFB00A6}" type="pres">
      <dgm:prSet presAssocID="{E3BA8832-926B-4DE0-B379-F1A1C56C3521}" presName="Name23" presStyleLbl="parChTrans1D4" presStyleIdx="6" presStyleCnt="7"/>
      <dgm:spPr/>
      <dgm:t>
        <a:bodyPr/>
        <a:lstStyle/>
        <a:p>
          <a:endParaRPr lang="en-IE"/>
        </a:p>
      </dgm:t>
    </dgm:pt>
    <dgm:pt modelId="{E77BE546-8A18-47A6-A70F-5FA610FE0292}" type="pres">
      <dgm:prSet presAssocID="{8A38D5E4-3E29-43F2-8863-C8ECAE520DB0}" presName="hierRoot4" presStyleCnt="0"/>
      <dgm:spPr/>
    </dgm:pt>
    <dgm:pt modelId="{A7383122-053A-401B-9E39-647888F25904}" type="pres">
      <dgm:prSet presAssocID="{8A38D5E4-3E29-43F2-8863-C8ECAE520DB0}" presName="composite4" presStyleCnt="0"/>
      <dgm:spPr/>
    </dgm:pt>
    <dgm:pt modelId="{8FF081F5-F196-4B3E-9C51-94DF879A98BD}" type="pres">
      <dgm:prSet presAssocID="{8A38D5E4-3E29-43F2-8863-C8ECAE520DB0}" presName="background4" presStyleLbl="node4" presStyleIdx="6" presStyleCnt="7"/>
      <dgm:spPr/>
    </dgm:pt>
    <dgm:pt modelId="{417064D6-1A9B-44F6-9172-43CAF26DCCAB}" type="pres">
      <dgm:prSet presAssocID="{8A38D5E4-3E29-43F2-8863-C8ECAE520DB0}" presName="text4" presStyleLbl="fgAcc4" presStyleIdx="6" presStyleCnt="7" custScaleX="101704" custScaleY="66024">
        <dgm:presLayoutVars>
          <dgm:chPref val="3"/>
        </dgm:presLayoutVars>
      </dgm:prSet>
      <dgm:spPr/>
      <dgm:t>
        <a:bodyPr/>
        <a:lstStyle/>
        <a:p>
          <a:endParaRPr lang="en-IE"/>
        </a:p>
      </dgm:t>
    </dgm:pt>
    <dgm:pt modelId="{856A44E0-4007-4839-AEA9-E5CA0444871A}" type="pres">
      <dgm:prSet presAssocID="{8A38D5E4-3E29-43F2-8863-C8ECAE520DB0}" presName="hierChild5" presStyleCnt="0"/>
      <dgm:spPr/>
    </dgm:pt>
  </dgm:ptLst>
  <dgm:cxnLst>
    <dgm:cxn modelId="{6C8A9C4D-6A41-4859-B4E2-480DEA6517E8}" type="presOf" srcId="{5A640547-51EC-4457-82AE-F1CB2D51FF11}" destId="{E949588F-98BB-45EE-B4A1-0F9A13AAF9F7}" srcOrd="0" destOrd="0" presId="urn:microsoft.com/office/officeart/2005/8/layout/hierarchy1"/>
    <dgm:cxn modelId="{916F070A-DCA3-40ED-A7A2-BEF15AE54F0F}" type="presOf" srcId="{83BD0A60-6A9E-4A1E-9BD8-C45A86AADE0D}" destId="{D4A701A2-63B5-426F-A27D-0F103FA7C7A6}" srcOrd="0" destOrd="0" presId="urn:microsoft.com/office/officeart/2005/8/layout/hierarchy1"/>
    <dgm:cxn modelId="{04BA25CB-3001-47FC-8183-40701B0DC89B}" type="presOf" srcId="{99210C4C-6C15-403C-B59C-0A8A843E74CB}" destId="{A9424A4D-6C3C-4184-BC91-AB8F882B568D}" srcOrd="0" destOrd="0" presId="urn:microsoft.com/office/officeart/2005/8/layout/hierarchy1"/>
    <dgm:cxn modelId="{100A1A60-0CF9-4C09-A691-FF48CBC1C39A}" type="presOf" srcId="{2CC694DE-64FD-44B7-9528-8DF9E38395CB}" destId="{15ACEF87-9C6D-45CF-8659-8DF720E79E8D}" srcOrd="0" destOrd="0" presId="urn:microsoft.com/office/officeart/2005/8/layout/hierarchy1"/>
    <dgm:cxn modelId="{EB908174-79B5-4067-ADFD-148ED5813571}" type="presOf" srcId="{753BAC25-8B94-4D38-A521-CE4820C62A72}" destId="{D385FCFD-C855-4B25-91BB-D5D74C7CDAB9}" srcOrd="0" destOrd="0" presId="urn:microsoft.com/office/officeart/2005/8/layout/hierarchy1"/>
    <dgm:cxn modelId="{58E83916-0FBF-4AFA-889C-8B042DC69825}" type="presOf" srcId="{809D5F6D-8A85-48E6-8157-A178C8F99F0C}" destId="{4FF3FC06-39C6-4782-B00D-1D2CA7974296}" srcOrd="0" destOrd="0" presId="urn:microsoft.com/office/officeart/2005/8/layout/hierarchy1"/>
    <dgm:cxn modelId="{6485B1CA-3586-495C-A766-592CCE7D2F09}" type="presOf" srcId="{8EEB22D7-2127-40D1-AB2D-C752962B2348}" destId="{04A89015-040A-4A9B-9149-94A7DBA2899C}" srcOrd="0" destOrd="0" presId="urn:microsoft.com/office/officeart/2005/8/layout/hierarchy1"/>
    <dgm:cxn modelId="{881B5ED5-0EE8-47BF-95D6-C20B6AFE5407}" type="presOf" srcId="{AB178266-E4AE-43F6-8B02-5F81271C8BB1}" destId="{7602647C-845C-4E39-99C2-0EAAD6771D45}" srcOrd="0" destOrd="0" presId="urn:microsoft.com/office/officeart/2005/8/layout/hierarchy1"/>
    <dgm:cxn modelId="{B3D834C8-8FBD-4201-8E13-B597746E0A32}" type="presOf" srcId="{5762BE08-73E3-4676-B18D-6B36246510FB}" destId="{BF9E4DCD-0746-417F-A719-93C52854A1AF}" srcOrd="0" destOrd="0" presId="urn:microsoft.com/office/officeart/2005/8/layout/hierarchy1"/>
    <dgm:cxn modelId="{CB7E5489-128A-4A7A-95A8-9AF59DA5A281}" type="presOf" srcId="{1247A394-ED52-4D34-9DFA-7BFF2F7DCA26}" destId="{AB329027-A3E3-4961-920D-927BAB2EAEAE}" srcOrd="0" destOrd="0" presId="urn:microsoft.com/office/officeart/2005/8/layout/hierarchy1"/>
    <dgm:cxn modelId="{B42CE361-38B0-43E8-B867-08E7F346D722}" srcId="{2812D568-D586-4743-998A-3B750B12E5CE}" destId="{99432516-7B99-4A19-A0CA-0DC35B12AEFA}" srcOrd="2" destOrd="0" parTransId="{EC90241E-84BF-4532-BD22-846F6E876A57}" sibTransId="{94C7EA0F-D310-468C-8451-D0A3A1EA8D04}"/>
    <dgm:cxn modelId="{FB6D2483-C87D-4A39-A28E-5FC3B374D3E8}" type="presOf" srcId="{AEB97159-5DC2-4133-9E9E-590428E918FC}" destId="{CE1B4F09-5D13-4AB9-8E87-2A7F3D880241}" srcOrd="0" destOrd="0" presId="urn:microsoft.com/office/officeart/2005/8/layout/hierarchy1"/>
    <dgm:cxn modelId="{A10CEA63-A443-4906-A15C-37D08839023E}" srcId="{83BD0A60-6A9E-4A1E-9BD8-C45A86AADE0D}" destId="{809D5F6D-8A85-48E6-8157-A178C8F99F0C}" srcOrd="0" destOrd="0" parTransId="{BB61F0FE-1535-4B2A-9CB3-55E273F606F5}" sibTransId="{1827F9EB-1777-416C-BB57-6F67DA2F10CA}"/>
    <dgm:cxn modelId="{94D6010C-3715-4E32-AA5F-BFD9854C8BE7}" type="presOf" srcId="{2DD2C21E-2221-4F9C-8517-C00386DBEBA6}" destId="{B662872E-AD19-4C5B-9880-36A7163A5DE2}" srcOrd="0" destOrd="0" presId="urn:microsoft.com/office/officeart/2005/8/layout/hierarchy1"/>
    <dgm:cxn modelId="{5A3B2448-9316-4E0A-9E82-E15ACF3EAFD3}" srcId="{809D5F6D-8A85-48E6-8157-A178C8F99F0C}" destId="{AEB97159-5DC2-4133-9E9E-590428E918FC}" srcOrd="1" destOrd="0" parTransId="{29499551-0455-4735-8104-5A3B1AEB608B}" sibTransId="{A8FA2C75-6B1C-453D-B0F3-F6A1640EE3AA}"/>
    <dgm:cxn modelId="{454C2158-2528-450D-81F9-626C68BA953A}" srcId="{2812D568-D586-4743-998A-3B750B12E5CE}" destId="{5762BE08-73E3-4676-B18D-6B36246510FB}" srcOrd="0" destOrd="0" parTransId="{1E13CC35-B51B-4897-9419-03CA6C5A8C32}" sibTransId="{10382DF2-E845-4793-A48E-1D4E7B1C2289}"/>
    <dgm:cxn modelId="{E3C2B797-C883-4A47-8A36-DE629B71C318}" srcId="{AB178266-E4AE-43F6-8B02-5F81271C8BB1}" destId="{2812D568-D586-4743-998A-3B750B12E5CE}" srcOrd="0" destOrd="0" parTransId="{5A640547-51EC-4457-82AE-F1CB2D51FF11}" sibTransId="{46CE7082-148A-4D00-8347-38A692D4F77A}"/>
    <dgm:cxn modelId="{026ADB9F-B2EF-4F52-BB89-81D6B8AFB02F}" type="presOf" srcId="{2992D99A-5056-4F63-8AE1-09F9FB5D84E5}" destId="{59B8C5E8-4358-4C8F-BF01-65ACEAB66C5C}" srcOrd="0" destOrd="0" presId="urn:microsoft.com/office/officeart/2005/8/layout/hierarchy1"/>
    <dgm:cxn modelId="{0A40F831-8687-4EA7-94D3-B0C8C80DDAE4}" srcId="{2812D568-D586-4743-998A-3B750B12E5CE}" destId="{99210C4C-6C15-403C-B59C-0A8A843E74CB}" srcOrd="1" destOrd="0" parTransId="{2CC694DE-64FD-44B7-9528-8DF9E38395CB}" sibTransId="{68EE970A-7438-46AF-900F-E5D070E5D116}"/>
    <dgm:cxn modelId="{BF13C1E1-1BA5-4D4C-94F5-21341AD2636A}" srcId="{1247A394-ED52-4D34-9DFA-7BFF2F7DCA26}" destId="{2992D99A-5056-4F63-8AE1-09F9FB5D84E5}" srcOrd="0" destOrd="0" parTransId="{2DD2C21E-2221-4F9C-8517-C00386DBEBA6}" sibTransId="{B33BFC0A-FB68-42C3-BCE9-A4B375FE0C13}"/>
    <dgm:cxn modelId="{0E27EB1E-D7CB-425E-8A66-13A40E55989E}" type="presOf" srcId="{EC90241E-84BF-4532-BD22-846F6E876A57}" destId="{009D94E6-BB29-4911-B262-33FF93C86787}" srcOrd="0" destOrd="0" presId="urn:microsoft.com/office/officeart/2005/8/layout/hierarchy1"/>
    <dgm:cxn modelId="{EB6190DC-F3EB-47B6-9F7C-1A2102F8A251}" type="presOf" srcId="{BB61F0FE-1535-4B2A-9CB3-55E273F606F5}" destId="{9961720E-50AE-40B6-9143-E2035AF19798}" srcOrd="0" destOrd="0" presId="urn:microsoft.com/office/officeart/2005/8/layout/hierarchy1"/>
    <dgm:cxn modelId="{D288D864-3025-4D60-A488-26C13C0A1124}" type="presOf" srcId="{1E13CC35-B51B-4897-9419-03CA6C5A8C32}" destId="{51AA52C5-3F54-43B5-95A7-83790B94CBEC}" srcOrd="0" destOrd="0" presId="urn:microsoft.com/office/officeart/2005/8/layout/hierarchy1"/>
    <dgm:cxn modelId="{A31C2F00-D815-4541-95C9-0D34C5A65DDC}" type="presOf" srcId="{99432516-7B99-4A19-A0CA-0DC35B12AEFA}" destId="{CBDC1C4D-3228-4694-BF12-5D02D2FF7AFB}" srcOrd="0" destOrd="0" presId="urn:microsoft.com/office/officeart/2005/8/layout/hierarchy1"/>
    <dgm:cxn modelId="{BB6D168D-5569-4D52-B0F3-54DCE80B1F49}" type="presOf" srcId="{2812D568-D586-4743-998A-3B750B12E5CE}" destId="{2E5F6378-7D7E-43EB-A0C9-1377B8919A2E}" srcOrd="0" destOrd="0" presId="urn:microsoft.com/office/officeart/2005/8/layout/hierarchy1"/>
    <dgm:cxn modelId="{78DDAF2C-CF0C-40AD-B8BD-3B5E1BED771A}" type="presOf" srcId="{E3BA8832-926B-4DE0-B379-F1A1C56C3521}" destId="{5FD56EA8-EA09-4E16-A34D-40CE8EFB00A6}" srcOrd="0" destOrd="0" presId="urn:microsoft.com/office/officeart/2005/8/layout/hierarchy1"/>
    <dgm:cxn modelId="{F522F5C1-35E5-4CF7-BA73-61F2A4910AA0}" srcId="{AEB97159-5DC2-4133-9E9E-590428E918FC}" destId="{AB178266-E4AE-43F6-8B02-5F81271C8BB1}" srcOrd="0" destOrd="0" parTransId="{39ADD62A-DA41-4801-9C11-D46B04C0AA8C}" sibTransId="{45CD643B-CFC5-4E49-8960-5AE5B4BA9795}"/>
    <dgm:cxn modelId="{81CDAA4B-F217-45DD-8314-C4FB391DFC21}" srcId="{8EEB22D7-2127-40D1-AB2D-C752962B2348}" destId="{83BD0A60-6A9E-4A1E-9BD8-C45A86AADE0D}" srcOrd="0" destOrd="0" parTransId="{93CC335A-881C-4689-9ECD-C3EAFC72A839}" sibTransId="{380F2EF3-2A24-4F3B-B065-7A940B6C960D}"/>
    <dgm:cxn modelId="{36C90D9E-356D-48FA-88D7-731F9C39BC13}" type="presOf" srcId="{39ADD62A-DA41-4801-9C11-D46B04C0AA8C}" destId="{6562EF1E-7292-4332-A13C-D88B3B13B7DD}" srcOrd="0" destOrd="0" presId="urn:microsoft.com/office/officeart/2005/8/layout/hierarchy1"/>
    <dgm:cxn modelId="{7807C16A-088F-4089-B509-648FAB3AC516}" srcId="{809D5F6D-8A85-48E6-8157-A178C8F99F0C}" destId="{1247A394-ED52-4D34-9DFA-7BFF2F7DCA26}" srcOrd="0" destOrd="0" parTransId="{753BAC25-8B94-4D38-A521-CE4820C62A72}" sibTransId="{489A53FE-EACE-4F04-B639-A5807EB13968}"/>
    <dgm:cxn modelId="{96C30656-2A27-48B6-8F9F-C2BB47873AC8}" type="presOf" srcId="{29499551-0455-4735-8104-5A3B1AEB608B}" destId="{2D69A764-7BD2-4DCB-A77C-738D0EBF3E52}" srcOrd="0" destOrd="0" presId="urn:microsoft.com/office/officeart/2005/8/layout/hierarchy1"/>
    <dgm:cxn modelId="{5DB3D934-EAFB-498B-A57D-2657D046E23D}" type="presOf" srcId="{8A38D5E4-3E29-43F2-8863-C8ECAE520DB0}" destId="{417064D6-1A9B-44F6-9172-43CAF26DCCAB}" srcOrd="0" destOrd="0" presId="urn:microsoft.com/office/officeart/2005/8/layout/hierarchy1"/>
    <dgm:cxn modelId="{C097D743-84DF-4567-A2DE-2C807384A2BD}" srcId="{2812D568-D586-4743-998A-3B750B12E5CE}" destId="{8A38D5E4-3E29-43F2-8863-C8ECAE520DB0}" srcOrd="3" destOrd="0" parTransId="{E3BA8832-926B-4DE0-B379-F1A1C56C3521}" sibTransId="{B5230ABC-09D4-4E03-AE3A-2CFBA27539E6}"/>
    <dgm:cxn modelId="{5B517262-2665-46B6-827F-A302FA0AE9A7}" type="presParOf" srcId="{04A89015-040A-4A9B-9149-94A7DBA2899C}" destId="{D00824EE-54C0-4A50-9D0D-7667DD76938E}" srcOrd="0" destOrd="0" presId="urn:microsoft.com/office/officeart/2005/8/layout/hierarchy1"/>
    <dgm:cxn modelId="{A467CB5F-8002-4D46-8FCE-B67F4A402225}" type="presParOf" srcId="{D00824EE-54C0-4A50-9D0D-7667DD76938E}" destId="{6CD41A15-DF09-4D0C-8340-A146A0659DDB}" srcOrd="0" destOrd="0" presId="urn:microsoft.com/office/officeart/2005/8/layout/hierarchy1"/>
    <dgm:cxn modelId="{27B7604C-9AE1-4C2F-BCE3-39AA300857D4}" type="presParOf" srcId="{6CD41A15-DF09-4D0C-8340-A146A0659DDB}" destId="{2631AE03-B3EF-4D9C-ABD3-154A79595750}" srcOrd="0" destOrd="0" presId="urn:microsoft.com/office/officeart/2005/8/layout/hierarchy1"/>
    <dgm:cxn modelId="{9BB39ADB-D0CD-4236-950D-82D8B241CF3A}" type="presParOf" srcId="{6CD41A15-DF09-4D0C-8340-A146A0659DDB}" destId="{D4A701A2-63B5-426F-A27D-0F103FA7C7A6}" srcOrd="1" destOrd="0" presId="urn:microsoft.com/office/officeart/2005/8/layout/hierarchy1"/>
    <dgm:cxn modelId="{A2796853-DBB5-4545-9C92-72525B2A20B4}" type="presParOf" srcId="{D00824EE-54C0-4A50-9D0D-7667DD76938E}" destId="{3630F0D9-7F0F-44F1-B039-6080D238F8C6}" srcOrd="1" destOrd="0" presId="urn:microsoft.com/office/officeart/2005/8/layout/hierarchy1"/>
    <dgm:cxn modelId="{6B3A68F9-0610-43C1-96CD-9DC092DAABC8}" type="presParOf" srcId="{3630F0D9-7F0F-44F1-B039-6080D238F8C6}" destId="{9961720E-50AE-40B6-9143-E2035AF19798}" srcOrd="0" destOrd="0" presId="urn:microsoft.com/office/officeart/2005/8/layout/hierarchy1"/>
    <dgm:cxn modelId="{05E47A16-A441-4555-A236-4C38DC7DED7A}" type="presParOf" srcId="{3630F0D9-7F0F-44F1-B039-6080D238F8C6}" destId="{1A9CD053-9192-41AF-BCC0-8F16543BD0FF}" srcOrd="1" destOrd="0" presId="urn:microsoft.com/office/officeart/2005/8/layout/hierarchy1"/>
    <dgm:cxn modelId="{4C380B4B-CFFF-4AED-813B-602897D22AFA}" type="presParOf" srcId="{1A9CD053-9192-41AF-BCC0-8F16543BD0FF}" destId="{A68EEEAA-BB81-4AD6-BF1B-0DFC17BAB330}" srcOrd="0" destOrd="0" presId="urn:microsoft.com/office/officeart/2005/8/layout/hierarchy1"/>
    <dgm:cxn modelId="{749E56EF-6C14-4119-BAF5-1B5420E36EE8}" type="presParOf" srcId="{A68EEEAA-BB81-4AD6-BF1B-0DFC17BAB330}" destId="{A4B64C76-55D4-47B3-BC03-7979266D1E9F}" srcOrd="0" destOrd="0" presId="urn:microsoft.com/office/officeart/2005/8/layout/hierarchy1"/>
    <dgm:cxn modelId="{AE0AE170-1D9A-479E-B572-ACFEDAF2C360}" type="presParOf" srcId="{A68EEEAA-BB81-4AD6-BF1B-0DFC17BAB330}" destId="{4FF3FC06-39C6-4782-B00D-1D2CA7974296}" srcOrd="1" destOrd="0" presId="urn:microsoft.com/office/officeart/2005/8/layout/hierarchy1"/>
    <dgm:cxn modelId="{1B09DDBB-7295-4E65-8A7F-9A04DEF4B3EF}" type="presParOf" srcId="{1A9CD053-9192-41AF-BCC0-8F16543BD0FF}" destId="{63800040-3F13-4F5B-9B0E-10AE6E03A747}" srcOrd="1" destOrd="0" presId="urn:microsoft.com/office/officeart/2005/8/layout/hierarchy1"/>
    <dgm:cxn modelId="{BB53C4CE-1016-4A02-B59D-57F2001BE7C6}" type="presParOf" srcId="{63800040-3F13-4F5B-9B0E-10AE6E03A747}" destId="{D385FCFD-C855-4B25-91BB-D5D74C7CDAB9}" srcOrd="0" destOrd="0" presId="urn:microsoft.com/office/officeart/2005/8/layout/hierarchy1"/>
    <dgm:cxn modelId="{B3F17BC4-C99F-417A-ADF9-9F7670E6034B}" type="presParOf" srcId="{63800040-3F13-4F5B-9B0E-10AE6E03A747}" destId="{05BA03F9-2EB8-46C4-A562-8D06139993D7}" srcOrd="1" destOrd="0" presId="urn:microsoft.com/office/officeart/2005/8/layout/hierarchy1"/>
    <dgm:cxn modelId="{E7703A14-A360-4809-8A32-C860D49ABC85}" type="presParOf" srcId="{05BA03F9-2EB8-46C4-A562-8D06139993D7}" destId="{6F0AC628-EE62-4DAD-BFF7-3609BCEC4A39}" srcOrd="0" destOrd="0" presId="urn:microsoft.com/office/officeart/2005/8/layout/hierarchy1"/>
    <dgm:cxn modelId="{0D3107FE-7233-4145-96A8-20BE3914B6CB}" type="presParOf" srcId="{6F0AC628-EE62-4DAD-BFF7-3609BCEC4A39}" destId="{BFB30E78-051C-4719-B509-AF4AF115F9E0}" srcOrd="0" destOrd="0" presId="urn:microsoft.com/office/officeart/2005/8/layout/hierarchy1"/>
    <dgm:cxn modelId="{221DDF46-9388-476B-AD2E-DE3913FF5084}" type="presParOf" srcId="{6F0AC628-EE62-4DAD-BFF7-3609BCEC4A39}" destId="{AB329027-A3E3-4961-920D-927BAB2EAEAE}" srcOrd="1" destOrd="0" presId="urn:microsoft.com/office/officeart/2005/8/layout/hierarchy1"/>
    <dgm:cxn modelId="{F376E136-AEC3-4E60-909F-93971357DBCD}" type="presParOf" srcId="{05BA03F9-2EB8-46C4-A562-8D06139993D7}" destId="{B279723E-424D-4ACA-8A37-232F86FA9BAC}" srcOrd="1" destOrd="0" presId="urn:microsoft.com/office/officeart/2005/8/layout/hierarchy1"/>
    <dgm:cxn modelId="{0F01D119-5CF2-4DDD-ADB9-82A680AD77E3}" type="presParOf" srcId="{B279723E-424D-4ACA-8A37-232F86FA9BAC}" destId="{B662872E-AD19-4C5B-9880-36A7163A5DE2}" srcOrd="0" destOrd="0" presId="urn:microsoft.com/office/officeart/2005/8/layout/hierarchy1"/>
    <dgm:cxn modelId="{37AE7146-D5B9-4192-B16C-98323360DAEB}" type="presParOf" srcId="{B279723E-424D-4ACA-8A37-232F86FA9BAC}" destId="{E4B8E510-278A-4532-9CDC-9D3A4AB825C0}" srcOrd="1" destOrd="0" presId="urn:microsoft.com/office/officeart/2005/8/layout/hierarchy1"/>
    <dgm:cxn modelId="{957CB063-393E-4485-9442-57CB39AF949C}" type="presParOf" srcId="{E4B8E510-278A-4532-9CDC-9D3A4AB825C0}" destId="{F1A5B91C-658A-4321-9234-7E425987769F}" srcOrd="0" destOrd="0" presId="urn:microsoft.com/office/officeart/2005/8/layout/hierarchy1"/>
    <dgm:cxn modelId="{E1C76BCA-D6D2-4F16-9D3D-9CA15729EC77}" type="presParOf" srcId="{F1A5B91C-658A-4321-9234-7E425987769F}" destId="{AAD09876-3AC3-4654-B055-DF6A1AE8CA7C}" srcOrd="0" destOrd="0" presId="urn:microsoft.com/office/officeart/2005/8/layout/hierarchy1"/>
    <dgm:cxn modelId="{81E69EBE-7AF8-42D9-A59C-7E85802D9089}" type="presParOf" srcId="{F1A5B91C-658A-4321-9234-7E425987769F}" destId="{59B8C5E8-4358-4C8F-BF01-65ACEAB66C5C}" srcOrd="1" destOrd="0" presId="urn:microsoft.com/office/officeart/2005/8/layout/hierarchy1"/>
    <dgm:cxn modelId="{3E0ACB57-D005-4849-848D-EB1054E2D882}" type="presParOf" srcId="{E4B8E510-278A-4532-9CDC-9D3A4AB825C0}" destId="{DB136B1E-713D-4D01-BAA8-19B5711E4348}" srcOrd="1" destOrd="0" presId="urn:microsoft.com/office/officeart/2005/8/layout/hierarchy1"/>
    <dgm:cxn modelId="{46EDE11A-D596-40CA-A5EE-C331016EBD09}" type="presParOf" srcId="{63800040-3F13-4F5B-9B0E-10AE6E03A747}" destId="{2D69A764-7BD2-4DCB-A77C-738D0EBF3E52}" srcOrd="2" destOrd="0" presId="urn:microsoft.com/office/officeart/2005/8/layout/hierarchy1"/>
    <dgm:cxn modelId="{10CA6DBA-56A4-432D-AB8C-8D8D95EA429E}" type="presParOf" srcId="{63800040-3F13-4F5B-9B0E-10AE6E03A747}" destId="{B87B7CCA-01C8-4D53-BE5C-8D5352687E3B}" srcOrd="3" destOrd="0" presId="urn:microsoft.com/office/officeart/2005/8/layout/hierarchy1"/>
    <dgm:cxn modelId="{A0197E09-B383-4F65-BFC3-D038EF2444B1}" type="presParOf" srcId="{B87B7CCA-01C8-4D53-BE5C-8D5352687E3B}" destId="{E3F50745-6244-4E4C-8365-9E5A29545A37}" srcOrd="0" destOrd="0" presId="urn:microsoft.com/office/officeart/2005/8/layout/hierarchy1"/>
    <dgm:cxn modelId="{A5B23E00-09D4-4AB8-B3DD-C718F1EBF56A}" type="presParOf" srcId="{E3F50745-6244-4E4C-8365-9E5A29545A37}" destId="{8813CB44-2551-4E18-BFE5-3C88778E5DC3}" srcOrd="0" destOrd="0" presId="urn:microsoft.com/office/officeart/2005/8/layout/hierarchy1"/>
    <dgm:cxn modelId="{7E85411F-FB06-4816-B1DD-D6142E62ECBB}" type="presParOf" srcId="{E3F50745-6244-4E4C-8365-9E5A29545A37}" destId="{CE1B4F09-5D13-4AB9-8E87-2A7F3D880241}" srcOrd="1" destOrd="0" presId="urn:microsoft.com/office/officeart/2005/8/layout/hierarchy1"/>
    <dgm:cxn modelId="{EA904A6C-4893-41D7-A4C5-C526592A4965}" type="presParOf" srcId="{B87B7CCA-01C8-4D53-BE5C-8D5352687E3B}" destId="{08603AA2-DF87-41B0-9070-0259724091B2}" srcOrd="1" destOrd="0" presId="urn:microsoft.com/office/officeart/2005/8/layout/hierarchy1"/>
    <dgm:cxn modelId="{0ADABF45-D01C-4911-B233-1A1261AB6E74}" type="presParOf" srcId="{08603AA2-DF87-41B0-9070-0259724091B2}" destId="{6562EF1E-7292-4332-A13C-D88B3B13B7DD}" srcOrd="0" destOrd="0" presId="urn:microsoft.com/office/officeart/2005/8/layout/hierarchy1"/>
    <dgm:cxn modelId="{44F9DC07-C988-47A8-A4B3-04C48FB79B4F}" type="presParOf" srcId="{08603AA2-DF87-41B0-9070-0259724091B2}" destId="{65EBFC84-9EF8-4162-A877-2EBE84D1EBD6}" srcOrd="1" destOrd="0" presId="urn:microsoft.com/office/officeart/2005/8/layout/hierarchy1"/>
    <dgm:cxn modelId="{B003818F-F771-4852-B07D-B5BFFB598B06}" type="presParOf" srcId="{65EBFC84-9EF8-4162-A877-2EBE84D1EBD6}" destId="{459636D3-1575-42B0-AB98-4211212AD14A}" srcOrd="0" destOrd="0" presId="urn:microsoft.com/office/officeart/2005/8/layout/hierarchy1"/>
    <dgm:cxn modelId="{B5552309-BEF4-4A23-AE4F-1A8D8F0D448C}" type="presParOf" srcId="{459636D3-1575-42B0-AB98-4211212AD14A}" destId="{A44DC78E-BCF6-4DD2-807C-8436D4210137}" srcOrd="0" destOrd="0" presId="urn:microsoft.com/office/officeart/2005/8/layout/hierarchy1"/>
    <dgm:cxn modelId="{9CCF712B-FEFE-4F83-8C44-74FCB504E0EA}" type="presParOf" srcId="{459636D3-1575-42B0-AB98-4211212AD14A}" destId="{7602647C-845C-4E39-99C2-0EAAD6771D45}" srcOrd="1" destOrd="0" presId="urn:microsoft.com/office/officeart/2005/8/layout/hierarchy1"/>
    <dgm:cxn modelId="{C5AC0517-F1FF-4FE0-9232-03AB5FFCB4DF}" type="presParOf" srcId="{65EBFC84-9EF8-4162-A877-2EBE84D1EBD6}" destId="{73F61D3F-69F2-442D-8228-D1DBF31CA91C}" srcOrd="1" destOrd="0" presId="urn:microsoft.com/office/officeart/2005/8/layout/hierarchy1"/>
    <dgm:cxn modelId="{BFD9F586-E5B6-4CBD-B413-3C8DD7EA0A1B}" type="presParOf" srcId="{73F61D3F-69F2-442D-8228-D1DBF31CA91C}" destId="{E949588F-98BB-45EE-B4A1-0F9A13AAF9F7}" srcOrd="0" destOrd="0" presId="urn:microsoft.com/office/officeart/2005/8/layout/hierarchy1"/>
    <dgm:cxn modelId="{4897D835-2AFC-442E-B59B-3732B9DCD495}" type="presParOf" srcId="{73F61D3F-69F2-442D-8228-D1DBF31CA91C}" destId="{FBCC1E89-946D-4BDA-AAB4-3B0F9389A792}" srcOrd="1" destOrd="0" presId="urn:microsoft.com/office/officeart/2005/8/layout/hierarchy1"/>
    <dgm:cxn modelId="{4D12C535-AB48-4A76-83DC-ED842F0E2F85}" type="presParOf" srcId="{FBCC1E89-946D-4BDA-AAB4-3B0F9389A792}" destId="{50F59B1F-82A6-4A50-8FC2-63B442D579D8}" srcOrd="0" destOrd="0" presId="urn:microsoft.com/office/officeart/2005/8/layout/hierarchy1"/>
    <dgm:cxn modelId="{694154ED-817D-4421-AEB6-FC0327832904}" type="presParOf" srcId="{50F59B1F-82A6-4A50-8FC2-63B442D579D8}" destId="{454AEA4E-EB3A-4680-A605-FE84F21C4F22}" srcOrd="0" destOrd="0" presId="urn:microsoft.com/office/officeart/2005/8/layout/hierarchy1"/>
    <dgm:cxn modelId="{99ED5512-5DD8-491B-8596-2033EE88EC85}" type="presParOf" srcId="{50F59B1F-82A6-4A50-8FC2-63B442D579D8}" destId="{2E5F6378-7D7E-43EB-A0C9-1377B8919A2E}" srcOrd="1" destOrd="0" presId="urn:microsoft.com/office/officeart/2005/8/layout/hierarchy1"/>
    <dgm:cxn modelId="{78A53BFC-F259-41CB-AB79-2B68780E4B7E}" type="presParOf" srcId="{FBCC1E89-946D-4BDA-AAB4-3B0F9389A792}" destId="{C8044E58-105D-4158-A923-E454A02A726E}" srcOrd="1" destOrd="0" presId="urn:microsoft.com/office/officeart/2005/8/layout/hierarchy1"/>
    <dgm:cxn modelId="{76AF1573-0F43-4CFF-87D7-AE833C212B26}" type="presParOf" srcId="{C8044E58-105D-4158-A923-E454A02A726E}" destId="{51AA52C5-3F54-43B5-95A7-83790B94CBEC}" srcOrd="0" destOrd="0" presId="urn:microsoft.com/office/officeart/2005/8/layout/hierarchy1"/>
    <dgm:cxn modelId="{D7EC1C91-2042-4B7D-B1C0-B49E329ADAAF}" type="presParOf" srcId="{C8044E58-105D-4158-A923-E454A02A726E}" destId="{0EF7FC6C-CB2E-4EC1-B8F6-85A8323A6DA5}" srcOrd="1" destOrd="0" presId="urn:microsoft.com/office/officeart/2005/8/layout/hierarchy1"/>
    <dgm:cxn modelId="{F4158387-1629-4065-9F0D-13A5124CB1D9}" type="presParOf" srcId="{0EF7FC6C-CB2E-4EC1-B8F6-85A8323A6DA5}" destId="{2B80C3AF-6CC1-48CF-98B3-B8DAC26FEE75}" srcOrd="0" destOrd="0" presId="urn:microsoft.com/office/officeart/2005/8/layout/hierarchy1"/>
    <dgm:cxn modelId="{1FC81342-A19B-4F93-BA1B-5E5FF2A1E79B}" type="presParOf" srcId="{2B80C3AF-6CC1-48CF-98B3-B8DAC26FEE75}" destId="{068AA491-9BAA-4D18-A190-190AEA6A4C46}" srcOrd="0" destOrd="0" presId="urn:microsoft.com/office/officeart/2005/8/layout/hierarchy1"/>
    <dgm:cxn modelId="{0F2BB57C-6374-47BD-B47A-983256667095}" type="presParOf" srcId="{2B80C3AF-6CC1-48CF-98B3-B8DAC26FEE75}" destId="{BF9E4DCD-0746-417F-A719-93C52854A1AF}" srcOrd="1" destOrd="0" presId="urn:microsoft.com/office/officeart/2005/8/layout/hierarchy1"/>
    <dgm:cxn modelId="{D7AA5BC2-5C8C-44AA-BB8C-569E7FD41826}" type="presParOf" srcId="{0EF7FC6C-CB2E-4EC1-B8F6-85A8323A6DA5}" destId="{3E91124E-9E8A-4E4D-838B-262CD176D7F2}" srcOrd="1" destOrd="0" presId="urn:microsoft.com/office/officeart/2005/8/layout/hierarchy1"/>
    <dgm:cxn modelId="{89E39486-BDAC-4EF1-BF77-7D62E28C0156}" type="presParOf" srcId="{C8044E58-105D-4158-A923-E454A02A726E}" destId="{15ACEF87-9C6D-45CF-8659-8DF720E79E8D}" srcOrd="2" destOrd="0" presId="urn:microsoft.com/office/officeart/2005/8/layout/hierarchy1"/>
    <dgm:cxn modelId="{CA530725-EFC4-4C6A-82FD-77F511998D98}" type="presParOf" srcId="{C8044E58-105D-4158-A923-E454A02A726E}" destId="{A87216B0-8E6E-4F19-94DF-30648A16ECAE}" srcOrd="3" destOrd="0" presId="urn:microsoft.com/office/officeart/2005/8/layout/hierarchy1"/>
    <dgm:cxn modelId="{CD05578B-2EC4-4C9F-84C7-CD6522A43C37}" type="presParOf" srcId="{A87216B0-8E6E-4F19-94DF-30648A16ECAE}" destId="{968DEE0F-FEA7-4688-A734-4921745CC017}" srcOrd="0" destOrd="0" presId="urn:microsoft.com/office/officeart/2005/8/layout/hierarchy1"/>
    <dgm:cxn modelId="{A8A3302D-24ED-4633-B736-447E22D6870F}" type="presParOf" srcId="{968DEE0F-FEA7-4688-A734-4921745CC017}" destId="{7AD9921A-4270-417F-90FD-1205C831C7EC}" srcOrd="0" destOrd="0" presId="urn:microsoft.com/office/officeart/2005/8/layout/hierarchy1"/>
    <dgm:cxn modelId="{92166F1A-C31F-4D50-A36D-E49BB8A80739}" type="presParOf" srcId="{968DEE0F-FEA7-4688-A734-4921745CC017}" destId="{A9424A4D-6C3C-4184-BC91-AB8F882B568D}" srcOrd="1" destOrd="0" presId="urn:microsoft.com/office/officeart/2005/8/layout/hierarchy1"/>
    <dgm:cxn modelId="{5C259C6D-3773-4CE9-A482-58200E8D2D13}" type="presParOf" srcId="{A87216B0-8E6E-4F19-94DF-30648A16ECAE}" destId="{9578B11B-D09E-4BB2-AA3E-951B0C2021B4}" srcOrd="1" destOrd="0" presId="urn:microsoft.com/office/officeart/2005/8/layout/hierarchy1"/>
    <dgm:cxn modelId="{55015C28-B9E4-409C-B730-79467075063F}" type="presParOf" srcId="{C8044E58-105D-4158-A923-E454A02A726E}" destId="{009D94E6-BB29-4911-B262-33FF93C86787}" srcOrd="4" destOrd="0" presId="urn:microsoft.com/office/officeart/2005/8/layout/hierarchy1"/>
    <dgm:cxn modelId="{908A8BFF-8319-4994-A579-F9CB25EA0EBE}" type="presParOf" srcId="{C8044E58-105D-4158-A923-E454A02A726E}" destId="{E722AB12-A183-4C34-B833-833098BB870E}" srcOrd="5" destOrd="0" presId="urn:microsoft.com/office/officeart/2005/8/layout/hierarchy1"/>
    <dgm:cxn modelId="{5A58015B-E289-4083-BF95-8D237DC5EE53}" type="presParOf" srcId="{E722AB12-A183-4C34-B833-833098BB870E}" destId="{D96FD93A-CA53-4A9E-B538-67A4C12EC15A}" srcOrd="0" destOrd="0" presId="urn:microsoft.com/office/officeart/2005/8/layout/hierarchy1"/>
    <dgm:cxn modelId="{C3C02284-DBAD-478F-B683-BDCAE58F0B08}" type="presParOf" srcId="{D96FD93A-CA53-4A9E-B538-67A4C12EC15A}" destId="{8A72F84D-8FAE-41D4-8DFA-A55BD5D78492}" srcOrd="0" destOrd="0" presId="urn:microsoft.com/office/officeart/2005/8/layout/hierarchy1"/>
    <dgm:cxn modelId="{A0F9FBA6-0921-445B-AECC-22748861EDAB}" type="presParOf" srcId="{D96FD93A-CA53-4A9E-B538-67A4C12EC15A}" destId="{CBDC1C4D-3228-4694-BF12-5D02D2FF7AFB}" srcOrd="1" destOrd="0" presId="urn:microsoft.com/office/officeart/2005/8/layout/hierarchy1"/>
    <dgm:cxn modelId="{ABA40A48-0EB6-4BA7-A729-AA9A14C9FE27}" type="presParOf" srcId="{E722AB12-A183-4C34-B833-833098BB870E}" destId="{5A3A0E21-E01F-418B-AD46-0125EBDD92CF}" srcOrd="1" destOrd="0" presId="urn:microsoft.com/office/officeart/2005/8/layout/hierarchy1"/>
    <dgm:cxn modelId="{18DD7753-8AF4-4EEB-9C84-3038D800F98A}" type="presParOf" srcId="{C8044E58-105D-4158-A923-E454A02A726E}" destId="{5FD56EA8-EA09-4E16-A34D-40CE8EFB00A6}" srcOrd="6" destOrd="0" presId="urn:microsoft.com/office/officeart/2005/8/layout/hierarchy1"/>
    <dgm:cxn modelId="{FCA9DC0E-8FD0-47D0-8AB6-2A96639E8DBA}" type="presParOf" srcId="{C8044E58-105D-4158-A923-E454A02A726E}" destId="{E77BE546-8A18-47A6-A70F-5FA610FE0292}" srcOrd="7" destOrd="0" presId="urn:microsoft.com/office/officeart/2005/8/layout/hierarchy1"/>
    <dgm:cxn modelId="{18B996B5-7A15-4D9B-ADD3-B6AD61EF71A5}" type="presParOf" srcId="{E77BE546-8A18-47A6-A70F-5FA610FE0292}" destId="{A7383122-053A-401B-9E39-647888F25904}" srcOrd="0" destOrd="0" presId="urn:microsoft.com/office/officeart/2005/8/layout/hierarchy1"/>
    <dgm:cxn modelId="{A809F1FC-612D-4782-99E4-E2F54D3F2980}" type="presParOf" srcId="{A7383122-053A-401B-9E39-647888F25904}" destId="{8FF081F5-F196-4B3E-9C51-94DF879A98BD}" srcOrd="0" destOrd="0" presId="urn:microsoft.com/office/officeart/2005/8/layout/hierarchy1"/>
    <dgm:cxn modelId="{D8E8FA3E-A8CB-4606-A303-4B7E18EF7312}" type="presParOf" srcId="{A7383122-053A-401B-9E39-647888F25904}" destId="{417064D6-1A9B-44F6-9172-43CAF26DCCAB}" srcOrd="1" destOrd="0" presId="urn:microsoft.com/office/officeart/2005/8/layout/hierarchy1"/>
    <dgm:cxn modelId="{8398C941-C900-4FD5-83E7-01A86F194A99}" type="presParOf" srcId="{E77BE546-8A18-47A6-A70F-5FA610FE0292}" destId="{856A44E0-4007-4839-AEA9-E5CA0444871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8D158C-F18C-420F-B982-0BDC86C4D08C}"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IE"/>
        </a:p>
      </dgm:t>
    </dgm:pt>
    <dgm:pt modelId="{8166394E-15F1-48A3-882D-594DDF90EB0D}">
      <dgm:prSet/>
      <dgm:spPr/>
      <dgm:t>
        <a:bodyPr/>
        <a:lstStyle/>
        <a:p>
          <a:pPr rtl="0"/>
          <a:r>
            <a:rPr lang="en-IE" dirty="0" smtClean="0"/>
            <a:t>25 </a:t>
          </a:r>
          <a:r>
            <a:rPr lang="en-IE" dirty="0" smtClean="0"/>
            <a:t>approved </a:t>
          </a:r>
          <a:endParaRPr lang="en-IE" dirty="0"/>
        </a:p>
      </dgm:t>
    </dgm:pt>
    <dgm:pt modelId="{F3AD6C71-846E-4192-BA4E-575D1F1237C2}" type="parTrans" cxnId="{CC98C86C-E008-4404-AC4B-113C2209D280}">
      <dgm:prSet/>
      <dgm:spPr/>
      <dgm:t>
        <a:bodyPr/>
        <a:lstStyle/>
        <a:p>
          <a:endParaRPr lang="en-IE"/>
        </a:p>
      </dgm:t>
    </dgm:pt>
    <dgm:pt modelId="{4C74D1E4-42F4-4171-A44F-600E87BB091B}" type="sibTrans" cxnId="{CC98C86C-E008-4404-AC4B-113C2209D280}">
      <dgm:prSet/>
      <dgm:spPr/>
      <dgm:t>
        <a:bodyPr/>
        <a:lstStyle/>
        <a:p>
          <a:endParaRPr lang="en-IE"/>
        </a:p>
      </dgm:t>
    </dgm:pt>
    <dgm:pt modelId="{B6335E95-51C1-4AD2-AD06-5255AFE72332}">
      <dgm:prSet/>
      <dgm:spPr/>
      <dgm:t>
        <a:bodyPr/>
        <a:lstStyle/>
        <a:p>
          <a:pPr rtl="0"/>
          <a:r>
            <a:rPr lang="en-IE" dirty="0" smtClean="0"/>
            <a:t>Further </a:t>
          </a:r>
          <a:r>
            <a:rPr lang="en-IE" dirty="0" smtClean="0"/>
            <a:t>2 </a:t>
          </a:r>
          <a:r>
            <a:rPr lang="en-IE" dirty="0" smtClean="0"/>
            <a:t>by </a:t>
          </a:r>
          <a:r>
            <a:rPr lang="en-IE" dirty="0" smtClean="0"/>
            <a:t>end April    </a:t>
          </a:r>
          <a:endParaRPr lang="en-IE" dirty="0"/>
        </a:p>
      </dgm:t>
    </dgm:pt>
    <dgm:pt modelId="{ECF1E519-D784-43F3-9E91-52A2CA96E358}" type="parTrans" cxnId="{9B8A094A-F808-44F9-ACB7-E0D579FA5537}">
      <dgm:prSet/>
      <dgm:spPr/>
      <dgm:t>
        <a:bodyPr/>
        <a:lstStyle/>
        <a:p>
          <a:endParaRPr lang="en-IE"/>
        </a:p>
      </dgm:t>
    </dgm:pt>
    <dgm:pt modelId="{9B35C33C-9CFD-449B-BFEC-59CD56939710}" type="sibTrans" cxnId="{9B8A094A-F808-44F9-ACB7-E0D579FA5537}">
      <dgm:prSet/>
      <dgm:spPr/>
      <dgm:t>
        <a:bodyPr/>
        <a:lstStyle/>
        <a:p>
          <a:endParaRPr lang="en-IE"/>
        </a:p>
      </dgm:t>
    </dgm:pt>
    <dgm:pt modelId="{AB4E384A-2993-4A82-898D-4539C100412F}">
      <dgm:prSet/>
      <dgm:spPr/>
      <dgm:t>
        <a:bodyPr/>
        <a:lstStyle/>
        <a:p>
          <a:pPr rtl="0"/>
          <a:r>
            <a:rPr lang="en-IE" dirty="0" smtClean="0"/>
            <a:t>Remaining </a:t>
          </a:r>
          <a:r>
            <a:rPr lang="en-IE" dirty="0" smtClean="0"/>
            <a:t>4 </a:t>
          </a:r>
          <a:r>
            <a:rPr lang="en-IE" dirty="0" smtClean="0"/>
            <a:t>in </a:t>
          </a:r>
          <a:r>
            <a:rPr lang="en-IE" dirty="0" smtClean="0"/>
            <a:t> June/July </a:t>
          </a:r>
          <a:endParaRPr lang="en-IE" dirty="0"/>
        </a:p>
      </dgm:t>
    </dgm:pt>
    <dgm:pt modelId="{5981BCD0-9E4A-4224-86B1-5FA55856AD97}" type="parTrans" cxnId="{34DA6FF2-C34D-437E-AE4B-1CE0AFB79205}">
      <dgm:prSet/>
      <dgm:spPr/>
      <dgm:t>
        <a:bodyPr/>
        <a:lstStyle/>
        <a:p>
          <a:endParaRPr lang="en-IE"/>
        </a:p>
      </dgm:t>
    </dgm:pt>
    <dgm:pt modelId="{9963A089-103C-4F8B-81D9-8B31DEA8D1CD}" type="sibTrans" cxnId="{34DA6FF2-C34D-437E-AE4B-1CE0AFB79205}">
      <dgm:prSet/>
      <dgm:spPr/>
      <dgm:t>
        <a:bodyPr/>
        <a:lstStyle/>
        <a:p>
          <a:endParaRPr lang="en-IE"/>
        </a:p>
      </dgm:t>
    </dgm:pt>
    <dgm:pt modelId="{415DE5AB-CC5D-42B3-9F36-47A2872DC787}" type="pres">
      <dgm:prSet presAssocID="{278D158C-F18C-420F-B982-0BDC86C4D08C}" presName="compositeShape" presStyleCnt="0">
        <dgm:presLayoutVars>
          <dgm:chMax val="7"/>
          <dgm:dir/>
          <dgm:resizeHandles val="exact"/>
        </dgm:presLayoutVars>
      </dgm:prSet>
      <dgm:spPr/>
      <dgm:t>
        <a:bodyPr/>
        <a:lstStyle/>
        <a:p>
          <a:endParaRPr lang="en-IE"/>
        </a:p>
      </dgm:t>
    </dgm:pt>
    <dgm:pt modelId="{979420AF-E09E-4C14-8A3E-8469C0F808D8}" type="pres">
      <dgm:prSet presAssocID="{8166394E-15F1-48A3-882D-594DDF90EB0D}" presName="circ1" presStyleLbl="vennNode1" presStyleIdx="0" presStyleCnt="3"/>
      <dgm:spPr/>
      <dgm:t>
        <a:bodyPr/>
        <a:lstStyle/>
        <a:p>
          <a:endParaRPr lang="en-IE"/>
        </a:p>
      </dgm:t>
    </dgm:pt>
    <dgm:pt modelId="{BA008CC8-5771-4E0D-ABE0-A40CE293C16E}" type="pres">
      <dgm:prSet presAssocID="{8166394E-15F1-48A3-882D-594DDF90EB0D}" presName="circ1Tx" presStyleLbl="revTx" presStyleIdx="0" presStyleCnt="0">
        <dgm:presLayoutVars>
          <dgm:chMax val="0"/>
          <dgm:chPref val="0"/>
          <dgm:bulletEnabled val="1"/>
        </dgm:presLayoutVars>
      </dgm:prSet>
      <dgm:spPr/>
      <dgm:t>
        <a:bodyPr/>
        <a:lstStyle/>
        <a:p>
          <a:endParaRPr lang="en-IE"/>
        </a:p>
      </dgm:t>
    </dgm:pt>
    <dgm:pt modelId="{29D9CD8E-617F-47C9-B89A-DF627DD73346}" type="pres">
      <dgm:prSet presAssocID="{B6335E95-51C1-4AD2-AD06-5255AFE72332}" presName="circ2" presStyleLbl="vennNode1" presStyleIdx="1" presStyleCnt="3"/>
      <dgm:spPr/>
      <dgm:t>
        <a:bodyPr/>
        <a:lstStyle/>
        <a:p>
          <a:endParaRPr lang="en-IE"/>
        </a:p>
      </dgm:t>
    </dgm:pt>
    <dgm:pt modelId="{E39A22B5-4B14-4FDF-8C71-1B43923F834F}" type="pres">
      <dgm:prSet presAssocID="{B6335E95-51C1-4AD2-AD06-5255AFE72332}" presName="circ2Tx" presStyleLbl="revTx" presStyleIdx="0" presStyleCnt="0">
        <dgm:presLayoutVars>
          <dgm:chMax val="0"/>
          <dgm:chPref val="0"/>
          <dgm:bulletEnabled val="1"/>
        </dgm:presLayoutVars>
      </dgm:prSet>
      <dgm:spPr/>
      <dgm:t>
        <a:bodyPr/>
        <a:lstStyle/>
        <a:p>
          <a:endParaRPr lang="en-IE"/>
        </a:p>
      </dgm:t>
    </dgm:pt>
    <dgm:pt modelId="{DB76B839-879E-463B-8066-5B54019937EE}" type="pres">
      <dgm:prSet presAssocID="{AB4E384A-2993-4A82-898D-4539C100412F}" presName="circ3" presStyleLbl="vennNode1" presStyleIdx="2" presStyleCnt="3"/>
      <dgm:spPr/>
      <dgm:t>
        <a:bodyPr/>
        <a:lstStyle/>
        <a:p>
          <a:endParaRPr lang="en-IE"/>
        </a:p>
      </dgm:t>
    </dgm:pt>
    <dgm:pt modelId="{38118662-F684-474A-A6AD-74F29032B748}" type="pres">
      <dgm:prSet presAssocID="{AB4E384A-2993-4A82-898D-4539C100412F}" presName="circ3Tx" presStyleLbl="revTx" presStyleIdx="0" presStyleCnt="0">
        <dgm:presLayoutVars>
          <dgm:chMax val="0"/>
          <dgm:chPref val="0"/>
          <dgm:bulletEnabled val="1"/>
        </dgm:presLayoutVars>
      </dgm:prSet>
      <dgm:spPr/>
      <dgm:t>
        <a:bodyPr/>
        <a:lstStyle/>
        <a:p>
          <a:endParaRPr lang="en-IE"/>
        </a:p>
      </dgm:t>
    </dgm:pt>
  </dgm:ptLst>
  <dgm:cxnLst>
    <dgm:cxn modelId="{34DA6FF2-C34D-437E-AE4B-1CE0AFB79205}" srcId="{278D158C-F18C-420F-B982-0BDC86C4D08C}" destId="{AB4E384A-2993-4A82-898D-4539C100412F}" srcOrd="2" destOrd="0" parTransId="{5981BCD0-9E4A-4224-86B1-5FA55856AD97}" sibTransId="{9963A089-103C-4F8B-81D9-8B31DEA8D1CD}"/>
    <dgm:cxn modelId="{5977DBA8-689A-479B-A59C-0EA5D683C8D6}" type="presOf" srcId="{278D158C-F18C-420F-B982-0BDC86C4D08C}" destId="{415DE5AB-CC5D-42B3-9F36-47A2872DC787}" srcOrd="0" destOrd="0" presId="urn:microsoft.com/office/officeart/2005/8/layout/venn1"/>
    <dgm:cxn modelId="{97DA52EC-E282-4F4B-99B7-C2B32258CF8E}" type="presOf" srcId="{B6335E95-51C1-4AD2-AD06-5255AFE72332}" destId="{29D9CD8E-617F-47C9-B89A-DF627DD73346}" srcOrd="0" destOrd="0" presId="urn:microsoft.com/office/officeart/2005/8/layout/venn1"/>
    <dgm:cxn modelId="{033DE70C-1320-4CCD-9736-1FD740699741}" type="presOf" srcId="{AB4E384A-2993-4A82-898D-4539C100412F}" destId="{38118662-F684-474A-A6AD-74F29032B748}" srcOrd="1" destOrd="0" presId="urn:microsoft.com/office/officeart/2005/8/layout/venn1"/>
    <dgm:cxn modelId="{5D21FFC0-9E34-4CD4-8F0B-4B9451B8A86C}" type="presOf" srcId="{AB4E384A-2993-4A82-898D-4539C100412F}" destId="{DB76B839-879E-463B-8066-5B54019937EE}" srcOrd="0" destOrd="0" presId="urn:microsoft.com/office/officeart/2005/8/layout/venn1"/>
    <dgm:cxn modelId="{D8B43A68-5608-4F71-AD40-FC38B84462DE}" type="presOf" srcId="{8166394E-15F1-48A3-882D-594DDF90EB0D}" destId="{BA008CC8-5771-4E0D-ABE0-A40CE293C16E}" srcOrd="1" destOrd="0" presId="urn:microsoft.com/office/officeart/2005/8/layout/venn1"/>
    <dgm:cxn modelId="{76905709-77B9-4425-84C4-4DE5142E38A7}" type="presOf" srcId="{8166394E-15F1-48A3-882D-594DDF90EB0D}" destId="{979420AF-E09E-4C14-8A3E-8469C0F808D8}" srcOrd="0" destOrd="0" presId="urn:microsoft.com/office/officeart/2005/8/layout/venn1"/>
    <dgm:cxn modelId="{AF4FCF16-7184-4736-83E8-346D71AE9252}" type="presOf" srcId="{B6335E95-51C1-4AD2-AD06-5255AFE72332}" destId="{E39A22B5-4B14-4FDF-8C71-1B43923F834F}" srcOrd="1" destOrd="0" presId="urn:microsoft.com/office/officeart/2005/8/layout/venn1"/>
    <dgm:cxn modelId="{9B8A094A-F808-44F9-ACB7-E0D579FA5537}" srcId="{278D158C-F18C-420F-B982-0BDC86C4D08C}" destId="{B6335E95-51C1-4AD2-AD06-5255AFE72332}" srcOrd="1" destOrd="0" parTransId="{ECF1E519-D784-43F3-9E91-52A2CA96E358}" sibTransId="{9B35C33C-9CFD-449B-BFEC-59CD56939710}"/>
    <dgm:cxn modelId="{CC98C86C-E008-4404-AC4B-113C2209D280}" srcId="{278D158C-F18C-420F-B982-0BDC86C4D08C}" destId="{8166394E-15F1-48A3-882D-594DDF90EB0D}" srcOrd="0" destOrd="0" parTransId="{F3AD6C71-846E-4192-BA4E-575D1F1237C2}" sibTransId="{4C74D1E4-42F4-4171-A44F-600E87BB091B}"/>
    <dgm:cxn modelId="{377A0B9A-095A-4DE0-B11B-3D27ABCBA08E}" type="presParOf" srcId="{415DE5AB-CC5D-42B3-9F36-47A2872DC787}" destId="{979420AF-E09E-4C14-8A3E-8469C0F808D8}" srcOrd="0" destOrd="0" presId="urn:microsoft.com/office/officeart/2005/8/layout/venn1"/>
    <dgm:cxn modelId="{36D8EA67-B31C-40C4-AA44-60001677A78E}" type="presParOf" srcId="{415DE5AB-CC5D-42B3-9F36-47A2872DC787}" destId="{BA008CC8-5771-4E0D-ABE0-A40CE293C16E}" srcOrd="1" destOrd="0" presId="urn:microsoft.com/office/officeart/2005/8/layout/venn1"/>
    <dgm:cxn modelId="{82DD7E6D-26B2-4B1D-9790-993AAEB6E7F4}" type="presParOf" srcId="{415DE5AB-CC5D-42B3-9F36-47A2872DC787}" destId="{29D9CD8E-617F-47C9-B89A-DF627DD73346}" srcOrd="2" destOrd="0" presId="urn:microsoft.com/office/officeart/2005/8/layout/venn1"/>
    <dgm:cxn modelId="{8B44E2B8-9C56-4A02-A82F-F8A0C64299C6}" type="presParOf" srcId="{415DE5AB-CC5D-42B3-9F36-47A2872DC787}" destId="{E39A22B5-4B14-4FDF-8C71-1B43923F834F}" srcOrd="3" destOrd="0" presId="urn:microsoft.com/office/officeart/2005/8/layout/venn1"/>
    <dgm:cxn modelId="{2A216032-E29F-41C9-AA2F-5DB354B0034B}" type="presParOf" srcId="{415DE5AB-CC5D-42B3-9F36-47A2872DC787}" destId="{DB76B839-879E-463B-8066-5B54019937EE}" srcOrd="4" destOrd="0" presId="urn:microsoft.com/office/officeart/2005/8/layout/venn1"/>
    <dgm:cxn modelId="{E6552D90-469E-4360-BA0B-806F7946D4A4}" type="presParOf" srcId="{415DE5AB-CC5D-42B3-9F36-47A2872DC787}" destId="{38118662-F684-474A-A6AD-74F29032B748}"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36C4FF-66F9-434E-96F8-0ED9A912CC0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IE"/>
        </a:p>
      </dgm:t>
    </dgm:pt>
    <dgm:pt modelId="{9E65FDDB-05DC-4CE6-A9D8-AD7AD9912C4B}">
      <dgm:prSet phldrT="[Text]"/>
      <dgm:spPr/>
      <dgm:t>
        <a:bodyPr/>
        <a:lstStyle/>
        <a:p>
          <a:r>
            <a:rPr lang="en-IE" b="1" dirty="0" smtClean="0">
              <a:solidFill>
                <a:schemeClr val="tx1"/>
              </a:solidFill>
            </a:rPr>
            <a:t>Plan</a:t>
          </a:r>
          <a:r>
            <a:rPr lang="en-IE" dirty="0" smtClean="0"/>
            <a:t> what we are going to do –</a:t>
          </a:r>
        </a:p>
        <a:p>
          <a:r>
            <a:rPr lang="en-IE" dirty="0" smtClean="0"/>
            <a:t>define the plan to meet needs and opportunities  </a:t>
          </a:r>
          <a:endParaRPr lang="en-IE" dirty="0"/>
        </a:p>
      </dgm:t>
    </dgm:pt>
    <dgm:pt modelId="{109484BF-DFD5-4D11-AA2E-4E5BB295180A}" type="parTrans" cxnId="{7576F7EC-C1D6-4EE3-B944-A8B46847416D}">
      <dgm:prSet/>
      <dgm:spPr/>
      <dgm:t>
        <a:bodyPr/>
        <a:lstStyle/>
        <a:p>
          <a:endParaRPr lang="en-IE"/>
        </a:p>
      </dgm:t>
    </dgm:pt>
    <dgm:pt modelId="{D0640AEB-48B9-43BB-85E6-B9437DA08D56}" type="sibTrans" cxnId="{7576F7EC-C1D6-4EE3-B944-A8B46847416D}">
      <dgm:prSet/>
      <dgm:spPr/>
      <dgm:t>
        <a:bodyPr/>
        <a:lstStyle/>
        <a:p>
          <a:endParaRPr lang="en-IE"/>
        </a:p>
      </dgm:t>
    </dgm:pt>
    <dgm:pt modelId="{8147DE45-70BE-479E-A081-66767D407960}">
      <dgm:prSet phldrT="[Text]"/>
      <dgm:spPr/>
      <dgm:t>
        <a:bodyPr/>
        <a:lstStyle/>
        <a:p>
          <a:r>
            <a:rPr lang="en-IE" dirty="0" smtClean="0"/>
            <a:t>Lets </a:t>
          </a:r>
          <a:r>
            <a:rPr lang="en-IE" b="1" dirty="0" smtClean="0">
              <a:solidFill>
                <a:schemeClr val="tx1"/>
              </a:solidFill>
            </a:rPr>
            <a:t>do</a:t>
          </a:r>
          <a:r>
            <a:rPr lang="en-IE" dirty="0" smtClean="0"/>
            <a:t> what we said – </a:t>
          </a:r>
        </a:p>
        <a:p>
          <a:r>
            <a:rPr lang="en-IE" dirty="0" smtClean="0"/>
            <a:t>identify who  is responsible  and affected </a:t>
          </a:r>
          <a:endParaRPr lang="en-IE" dirty="0"/>
        </a:p>
      </dgm:t>
    </dgm:pt>
    <dgm:pt modelId="{E2B001D6-CA62-4B7F-917B-FCD0D8C41BCB}" type="parTrans" cxnId="{F72EA949-969A-459D-92E7-2F85E7056178}">
      <dgm:prSet/>
      <dgm:spPr/>
      <dgm:t>
        <a:bodyPr/>
        <a:lstStyle/>
        <a:p>
          <a:endParaRPr lang="en-IE"/>
        </a:p>
      </dgm:t>
    </dgm:pt>
    <dgm:pt modelId="{0E600ABC-7909-4D2D-8443-1D2AB4CC478C}" type="sibTrans" cxnId="{F72EA949-969A-459D-92E7-2F85E7056178}">
      <dgm:prSet/>
      <dgm:spPr/>
      <dgm:t>
        <a:bodyPr/>
        <a:lstStyle/>
        <a:p>
          <a:endParaRPr lang="en-IE"/>
        </a:p>
      </dgm:t>
    </dgm:pt>
    <dgm:pt modelId="{6FCCD42E-36E3-4ED7-AE94-73F28531A2B7}">
      <dgm:prSet phldrT="[Text]"/>
      <dgm:spPr/>
      <dgm:t>
        <a:bodyPr/>
        <a:lstStyle/>
        <a:p>
          <a:r>
            <a:rPr lang="en-IE" b="1" dirty="0" smtClean="0">
              <a:solidFill>
                <a:schemeClr val="tx1"/>
              </a:solidFill>
            </a:rPr>
            <a:t>Check </a:t>
          </a:r>
          <a:r>
            <a:rPr lang="en-IE" dirty="0" smtClean="0"/>
            <a:t>- Have we met out expectations  - assess our performance </a:t>
          </a:r>
          <a:endParaRPr lang="en-IE" dirty="0"/>
        </a:p>
      </dgm:t>
    </dgm:pt>
    <dgm:pt modelId="{BE10EC39-E581-4400-99D1-D67F000934A3}" type="parTrans" cxnId="{918BC802-8878-4BA4-B8D2-2E5C42823E59}">
      <dgm:prSet/>
      <dgm:spPr/>
      <dgm:t>
        <a:bodyPr/>
        <a:lstStyle/>
        <a:p>
          <a:endParaRPr lang="en-IE"/>
        </a:p>
      </dgm:t>
    </dgm:pt>
    <dgm:pt modelId="{6EE490E8-05AF-474B-B662-F5F654D0649C}" type="sibTrans" cxnId="{918BC802-8878-4BA4-B8D2-2E5C42823E59}">
      <dgm:prSet/>
      <dgm:spPr/>
      <dgm:t>
        <a:bodyPr/>
        <a:lstStyle/>
        <a:p>
          <a:endParaRPr lang="en-IE"/>
        </a:p>
      </dgm:t>
    </dgm:pt>
    <dgm:pt modelId="{1D106561-FCA7-4840-AE72-A6B34B1CD1CB}">
      <dgm:prSet phldrT="[Text]"/>
      <dgm:spPr/>
      <dgm:t>
        <a:bodyPr/>
        <a:lstStyle/>
        <a:p>
          <a:r>
            <a:rPr lang="en-IE" b="1" dirty="0" smtClean="0">
              <a:solidFill>
                <a:schemeClr val="tx1"/>
              </a:solidFill>
            </a:rPr>
            <a:t>Act</a:t>
          </a:r>
          <a:r>
            <a:rPr lang="en-IE" dirty="0" smtClean="0"/>
            <a:t> – do we need any changes , do we want to take on anything new</a:t>
          </a:r>
          <a:endParaRPr lang="en-IE" dirty="0"/>
        </a:p>
      </dgm:t>
    </dgm:pt>
    <dgm:pt modelId="{9AFB23EF-BB83-468D-8226-695EE1B7FA3F}" type="parTrans" cxnId="{F1438E7D-B125-47B3-9B3D-87EED44AB951}">
      <dgm:prSet/>
      <dgm:spPr/>
      <dgm:t>
        <a:bodyPr/>
        <a:lstStyle/>
        <a:p>
          <a:endParaRPr lang="en-IE"/>
        </a:p>
      </dgm:t>
    </dgm:pt>
    <dgm:pt modelId="{2CA62939-B619-4915-B991-CE8757798D04}" type="sibTrans" cxnId="{F1438E7D-B125-47B3-9B3D-87EED44AB951}">
      <dgm:prSet/>
      <dgm:spPr/>
      <dgm:t>
        <a:bodyPr/>
        <a:lstStyle/>
        <a:p>
          <a:endParaRPr lang="en-IE"/>
        </a:p>
      </dgm:t>
    </dgm:pt>
    <dgm:pt modelId="{F8CF30E6-CDC7-490D-AA14-61D76D9CB08C}" type="pres">
      <dgm:prSet presAssocID="{7C36C4FF-66F9-434E-96F8-0ED9A912CC0D}" presName="Name0" presStyleCnt="0">
        <dgm:presLayoutVars>
          <dgm:dir/>
          <dgm:resizeHandles val="exact"/>
        </dgm:presLayoutVars>
      </dgm:prSet>
      <dgm:spPr/>
      <dgm:t>
        <a:bodyPr/>
        <a:lstStyle/>
        <a:p>
          <a:endParaRPr lang="en-IE"/>
        </a:p>
      </dgm:t>
    </dgm:pt>
    <dgm:pt modelId="{BCB22F2B-0D01-4571-86D8-A7C3739B30D6}" type="pres">
      <dgm:prSet presAssocID="{7C36C4FF-66F9-434E-96F8-0ED9A912CC0D}" presName="cycle" presStyleCnt="0"/>
      <dgm:spPr/>
    </dgm:pt>
    <dgm:pt modelId="{BEE313A2-923F-49EF-88E9-AA405E18C0C6}" type="pres">
      <dgm:prSet presAssocID="{9E65FDDB-05DC-4CE6-A9D8-AD7AD9912C4B}" presName="nodeFirstNode" presStyleLbl="node1" presStyleIdx="0" presStyleCnt="4">
        <dgm:presLayoutVars>
          <dgm:bulletEnabled val="1"/>
        </dgm:presLayoutVars>
      </dgm:prSet>
      <dgm:spPr/>
      <dgm:t>
        <a:bodyPr/>
        <a:lstStyle/>
        <a:p>
          <a:endParaRPr lang="en-IE"/>
        </a:p>
      </dgm:t>
    </dgm:pt>
    <dgm:pt modelId="{596377F5-B033-4919-80BE-DD3B672705F3}" type="pres">
      <dgm:prSet presAssocID="{D0640AEB-48B9-43BB-85E6-B9437DA08D56}" presName="sibTransFirstNode" presStyleLbl="bgShp" presStyleIdx="0" presStyleCnt="1"/>
      <dgm:spPr/>
      <dgm:t>
        <a:bodyPr/>
        <a:lstStyle/>
        <a:p>
          <a:endParaRPr lang="en-IE"/>
        </a:p>
      </dgm:t>
    </dgm:pt>
    <dgm:pt modelId="{1E03EB4D-4EBF-4F11-A403-7FCC250B0A44}" type="pres">
      <dgm:prSet presAssocID="{8147DE45-70BE-479E-A081-66767D407960}" presName="nodeFollowingNodes" presStyleLbl="node1" presStyleIdx="1" presStyleCnt="4">
        <dgm:presLayoutVars>
          <dgm:bulletEnabled val="1"/>
        </dgm:presLayoutVars>
      </dgm:prSet>
      <dgm:spPr/>
      <dgm:t>
        <a:bodyPr/>
        <a:lstStyle/>
        <a:p>
          <a:endParaRPr lang="en-IE"/>
        </a:p>
      </dgm:t>
    </dgm:pt>
    <dgm:pt modelId="{2B3F1F5E-6621-4286-AB1F-13C1BE15EDB7}" type="pres">
      <dgm:prSet presAssocID="{6FCCD42E-36E3-4ED7-AE94-73F28531A2B7}" presName="nodeFollowingNodes" presStyleLbl="node1" presStyleIdx="2" presStyleCnt="4">
        <dgm:presLayoutVars>
          <dgm:bulletEnabled val="1"/>
        </dgm:presLayoutVars>
      </dgm:prSet>
      <dgm:spPr/>
      <dgm:t>
        <a:bodyPr/>
        <a:lstStyle/>
        <a:p>
          <a:endParaRPr lang="en-IE"/>
        </a:p>
      </dgm:t>
    </dgm:pt>
    <dgm:pt modelId="{C4D51F90-BDCF-4175-9542-DFD248F6D46D}" type="pres">
      <dgm:prSet presAssocID="{1D106561-FCA7-4840-AE72-A6B34B1CD1CB}" presName="nodeFollowingNodes" presStyleLbl="node1" presStyleIdx="3" presStyleCnt="4">
        <dgm:presLayoutVars>
          <dgm:bulletEnabled val="1"/>
        </dgm:presLayoutVars>
      </dgm:prSet>
      <dgm:spPr/>
      <dgm:t>
        <a:bodyPr/>
        <a:lstStyle/>
        <a:p>
          <a:endParaRPr lang="en-IE"/>
        </a:p>
      </dgm:t>
    </dgm:pt>
  </dgm:ptLst>
  <dgm:cxnLst>
    <dgm:cxn modelId="{010C6F5C-9B8E-4683-AE19-0DADE6A6EA2C}" type="presOf" srcId="{9E65FDDB-05DC-4CE6-A9D8-AD7AD9912C4B}" destId="{BEE313A2-923F-49EF-88E9-AA405E18C0C6}" srcOrd="0" destOrd="0" presId="urn:microsoft.com/office/officeart/2005/8/layout/cycle3"/>
    <dgm:cxn modelId="{D4085157-EB32-47A9-B4E7-E0CC2F7B7B08}" type="presOf" srcId="{8147DE45-70BE-479E-A081-66767D407960}" destId="{1E03EB4D-4EBF-4F11-A403-7FCC250B0A44}" srcOrd="0" destOrd="0" presId="urn:microsoft.com/office/officeart/2005/8/layout/cycle3"/>
    <dgm:cxn modelId="{6EBD460F-62BF-4E88-A329-AF1590711804}" type="presOf" srcId="{D0640AEB-48B9-43BB-85E6-B9437DA08D56}" destId="{596377F5-B033-4919-80BE-DD3B672705F3}" srcOrd="0" destOrd="0" presId="urn:microsoft.com/office/officeart/2005/8/layout/cycle3"/>
    <dgm:cxn modelId="{EC8D9D75-64CF-44E4-9F62-3EFD1B08690D}" type="presOf" srcId="{6FCCD42E-36E3-4ED7-AE94-73F28531A2B7}" destId="{2B3F1F5E-6621-4286-AB1F-13C1BE15EDB7}" srcOrd="0" destOrd="0" presId="urn:microsoft.com/office/officeart/2005/8/layout/cycle3"/>
    <dgm:cxn modelId="{8A937D74-D5A5-4598-A341-A49B338DA806}" type="presOf" srcId="{1D106561-FCA7-4840-AE72-A6B34B1CD1CB}" destId="{C4D51F90-BDCF-4175-9542-DFD248F6D46D}" srcOrd="0" destOrd="0" presId="urn:microsoft.com/office/officeart/2005/8/layout/cycle3"/>
    <dgm:cxn modelId="{B3675DED-B5E4-4610-AA6B-68754E96741D}" type="presOf" srcId="{7C36C4FF-66F9-434E-96F8-0ED9A912CC0D}" destId="{F8CF30E6-CDC7-490D-AA14-61D76D9CB08C}" srcOrd="0" destOrd="0" presId="urn:microsoft.com/office/officeart/2005/8/layout/cycle3"/>
    <dgm:cxn modelId="{F72EA949-969A-459D-92E7-2F85E7056178}" srcId="{7C36C4FF-66F9-434E-96F8-0ED9A912CC0D}" destId="{8147DE45-70BE-479E-A081-66767D407960}" srcOrd="1" destOrd="0" parTransId="{E2B001D6-CA62-4B7F-917B-FCD0D8C41BCB}" sibTransId="{0E600ABC-7909-4D2D-8443-1D2AB4CC478C}"/>
    <dgm:cxn modelId="{918BC802-8878-4BA4-B8D2-2E5C42823E59}" srcId="{7C36C4FF-66F9-434E-96F8-0ED9A912CC0D}" destId="{6FCCD42E-36E3-4ED7-AE94-73F28531A2B7}" srcOrd="2" destOrd="0" parTransId="{BE10EC39-E581-4400-99D1-D67F000934A3}" sibTransId="{6EE490E8-05AF-474B-B662-F5F654D0649C}"/>
    <dgm:cxn modelId="{F1438E7D-B125-47B3-9B3D-87EED44AB951}" srcId="{7C36C4FF-66F9-434E-96F8-0ED9A912CC0D}" destId="{1D106561-FCA7-4840-AE72-A6B34B1CD1CB}" srcOrd="3" destOrd="0" parTransId="{9AFB23EF-BB83-468D-8226-695EE1B7FA3F}" sibTransId="{2CA62939-B619-4915-B991-CE8757798D04}"/>
    <dgm:cxn modelId="{7576F7EC-C1D6-4EE3-B944-A8B46847416D}" srcId="{7C36C4FF-66F9-434E-96F8-0ED9A912CC0D}" destId="{9E65FDDB-05DC-4CE6-A9D8-AD7AD9912C4B}" srcOrd="0" destOrd="0" parTransId="{109484BF-DFD5-4D11-AA2E-4E5BB295180A}" sibTransId="{D0640AEB-48B9-43BB-85E6-B9437DA08D56}"/>
    <dgm:cxn modelId="{41297E2C-DAC0-4ACE-A761-AD8112A3F784}" type="presParOf" srcId="{F8CF30E6-CDC7-490D-AA14-61D76D9CB08C}" destId="{BCB22F2B-0D01-4571-86D8-A7C3739B30D6}" srcOrd="0" destOrd="0" presId="urn:microsoft.com/office/officeart/2005/8/layout/cycle3"/>
    <dgm:cxn modelId="{8A06F986-C3A7-4C74-A916-0839E8F03E7B}" type="presParOf" srcId="{BCB22F2B-0D01-4571-86D8-A7C3739B30D6}" destId="{BEE313A2-923F-49EF-88E9-AA405E18C0C6}" srcOrd="0" destOrd="0" presId="urn:microsoft.com/office/officeart/2005/8/layout/cycle3"/>
    <dgm:cxn modelId="{8245B300-2826-4257-9437-0FDE76E9D37D}" type="presParOf" srcId="{BCB22F2B-0D01-4571-86D8-A7C3739B30D6}" destId="{596377F5-B033-4919-80BE-DD3B672705F3}" srcOrd="1" destOrd="0" presId="urn:microsoft.com/office/officeart/2005/8/layout/cycle3"/>
    <dgm:cxn modelId="{EEC45181-6E20-49B8-BD32-F9696CFA303A}" type="presParOf" srcId="{BCB22F2B-0D01-4571-86D8-A7C3739B30D6}" destId="{1E03EB4D-4EBF-4F11-A403-7FCC250B0A44}" srcOrd="2" destOrd="0" presId="urn:microsoft.com/office/officeart/2005/8/layout/cycle3"/>
    <dgm:cxn modelId="{EA129D31-6462-4DBF-BB86-880D0D7F5133}" type="presParOf" srcId="{BCB22F2B-0D01-4571-86D8-A7C3739B30D6}" destId="{2B3F1F5E-6621-4286-AB1F-13C1BE15EDB7}" srcOrd="3" destOrd="0" presId="urn:microsoft.com/office/officeart/2005/8/layout/cycle3"/>
    <dgm:cxn modelId="{EA29E35B-6D0E-4B32-A248-96B82F25780E}" type="presParOf" srcId="{BCB22F2B-0D01-4571-86D8-A7C3739B30D6}" destId="{C4D51F90-BDCF-4175-9542-DFD248F6D46D}"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5C7B3-FA69-412E-975F-142587F5E045}">
      <dsp:nvSpPr>
        <dsp:cNvPr id="0" name=""/>
        <dsp:cNvSpPr/>
      </dsp:nvSpPr>
      <dsp:spPr>
        <a:xfrm>
          <a:off x="1389928" y="118"/>
          <a:ext cx="3073646" cy="1019390"/>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E" sz="1400" kern="1200" dirty="0" smtClean="0">
              <a:solidFill>
                <a:schemeClr val="tx1"/>
              </a:solidFill>
            </a:rPr>
            <a:t>Socio Economic Statement setting out high level goals for the integrated plan </a:t>
          </a:r>
          <a:endParaRPr lang="en-IE" sz="1400" kern="1200" dirty="0"/>
        </a:p>
      </dsp:txBody>
      <dsp:txXfrm>
        <a:off x="1840053" y="149404"/>
        <a:ext cx="2173396" cy="720818"/>
      </dsp:txXfrm>
    </dsp:sp>
    <dsp:sp modelId="{630D4683-5F8E-4A56-80B5-8771DC3EF32C}">
      <dsp:nvSpPr>
        <dsp:cNvPr id="0" name=""/>
        <dsp:cNvSpPr/>
      </dsp:nvSpPr>
      <dsp:spPr>
        <a:xfrm>
          <a:off x="2631128" y="1102283"/>
          <a:ext cx="591246" cy="591246"/>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IE" sz="1000" kern="1200"/>
        </a:p>
      </dsp:txBody>
      <dsp:txXfrm>
        <a:off x="2709498" y="1328375"/>
        <a:ext cx="434506" cy="139062"/>
      </dsp:txXfrm>
    </dsp:sp>
    <dsp:sp modelId="{8019E0DC-1BA8-490F-9FB6-65EF98706E86}">
      <dsp:nvSpPr>
        <dsp:cNvPr id="0" name=""/>
        <dsp:cNvSpPr/>
      </dsp:nvSpPr>
      <dsp:spPr>
        <a:xfrm>
          <a:off x="1389928" y="1776304"/>
          <a:ext cx="3073646" cy="1019390"/>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E" sz="1400" kern="1200" dirty="0" smtClean="0">
              <a:solidFill>
                <a:schemeClr val="tx1"/>
              </a:solidFill>
            </a:rPr>
            <a:t>Economic and Community objectives</a:t>
          </a:r>
          <a:endParaRPr lang="en-IE" sz="1400" kern="1200" dirty="0">
            <a:solidFill>
              <a:schemeClr val="tx1"/>
            </a:solidFill>
          </a:endParaRPr>
        </a:p>
      </dsp:txBody>
      <dsp:txXfrm>
        <a:off x="1840053" y="1925590"/>
        <a:ext cx="2173396" cy="720818"/>
      </dsp:txXfrm>
    </dsp:sp>
    <dsp:sp modelId="{3C1F356A-6EAF-41C8-86CF-D5C21A0162BF}">
      <dsp:nvSpPr>
        <dsp:cNvPr id="0" name=""/>
        <dsp:cNvSpPr/>
      </dsp:nvSpPr>
      <dsp:spPr>
        <a:xfrm>
          <a:off x="2631128" y="2878469"/>
          <a:ext cx="591246" cy="591246"/>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IE" sz="1000" kern="1200"/>
        </a:p>
      </dsp:txBody>
      <dsp:txXfrm>
        <a:off x="2709498" y="3104561"/>
        <a:ext cx="434506" cy="139062"/>
      </dsp:txXfrm>
    </dsp:sp>
    <dsp:sp modelId="{BC66BBB2-2A33-4F06-970E-5B5D6CB189C4}">
      <dsp:nvSpPr>
        <dsp:cNvPr id="0" name=""/>
        <dsp:cNvSpPr/>
      </dsp:nvSpPr>
      <dsp:spPr>
        <a:xfrm>
          <a:off x="1317918" y="3552491"/>
          <a:ext cx="3217666" cy="1019390"/>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IE" sz="1700" kern="1200" dirty="0" smtClean="0">
              <a:solidFill>
                <a:schemeClr val="tx1"/>
              </a:solidFill>
            </a:rPr>
            <a:t>Mid–level Actions that address the needs and are measurable </a:t>
          </a:r>
          <a:endParaRPr lang="en-IE" sz="1700" kern="1200" dirty="0">
            <a:solidFill>
              <a:schemeClr val="tx1"/>
            </a:solidFill>
          </a:endParaRPr>
        </a:p>
      </dsp:txBody>
      <dsp:txXfrm>
        <a:off x="1789134" y="3701777"/>
        <a:ext cx="2275234" cy="720818"/>
      </dsp:txXfrm>
    </dsp:sp>
    <dsp:sp modelId="{E94B766D-1CF7-44CD-B57A-44ED8E4699F0}">
      <dsp:nvSpPr>
        <dsp:cNvPr id="0" name=""/>
        <dsp:cNvSpPr/>
      </dsp:nvSpPr>
      <dsp:spPr>
        <a:xfrm>
          <a:off x="4688493" y="2096393"/>
          <a:ext cx="324166" cy="3792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IE" sz="1400" kern="1200"/>
        </a:p>
      </dsp:txBody>
      <dsp:txXfrm>
        <a:off x="4688493" y="2172236"/>
        <a:ext cx="226916" cy="227527"/>
      </dsp:txXfrm>
    </dsp:sp>
    <dsp:sp modelId="{E2D028D9-09EC-413E-98D4-21283BF629C0}">
      <dsp:nvSpPr>
        <dsp:cNvPr id="0" name=""/>
        <dsp:cNvSpPr/>
      </dsp:nvSpPr>
      <dsp:spPr>
        <a:xfrm>
          <a:off x="5147219" y="1266609"/>
          <a:ext cx="2038781" cy="2038781"/>
        </a:xfrm>
        <a:prstGeom prst="ellipse">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b="1" kern="1200" dirty="0" smtClean="0">
              <a:solidFill>
                <a:schemeClr val="tx1"/>
              </a:solidFill>
            </a:rPr>
            <a:t>Local Economic and Community Plan </a:t>
          </a:r>
          <a:endParaRPr lang="en-IE" sz="1800" b="1" kern="1200" dirty="0">
            <a:solidFill>
              <a:schemeClr val="tx1"/>
            </a:solidFill>
          </a:endParaRPr>
        </a:p>
      </dsp:txBody>
      <dsp:txXfrm>
        <a:off x="5445792" y="1565182"/>
        <a:ext cx="1441635" cy="1441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56EA8-EA09-4E16-A34D-40CE8EFB00A6}">
      <dsp:nvSpPr>
        <dsp:cNvPr id="0" name=""/>
        <dsp:cNvSpPr/>
      </dsp:nvSpPr>
      <dsp:spPr>
        <a:xfrm>
          <a:off x="4444605" y="4170823"/>
          <a:ext cx="3199652" cy="516265"/>
        </a:xfrm>
        <a:custGeom>
          <a:avLst/>
          <a:gdLst/>
          <a:ahLst/>
          <a:cxnLst/>
          <a:rect l="0" t="0" r="0" b="0"/>
          <a:pathLst>
            <a:path>
              <a:moveTo>
                <a:pt x="0" y="0"/>
              </a:moveTo>
              <a:lnTo>
                <a:pt x="0" y="388968"/>
              </a:lnTo>
              <a:lnTo>
                <a:pt x="3199652" y="388968"/>
              </a:lnTo>
              <a:lnTo>
                <a:pt x="3199652" y="51626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09D94E6-BB29-4911-B262-33FF93C86787}">
      <dsp:nvSpPr>
        <dsp:cNvPr id="0" name=""/>
        <dsp:cNvSpPr/>
      </dsp:nvSpPr>
      <dsp:spPr>
        <a:xfrm>
          <a:off x="4444605" y="4170823"/>
          <a:ext cx="1125635" cy="516265"/>
        </a:xfrm>
        <a:custGeom>
          <a:avLst/>
          <a:gdLst/>
          <a:ahLst/>
          <a:cxnLst/>
          <a:rect l="0" t="0" r="0" b="0"/>
          <a:pathLst>
            <a:path>
              <a:moveTo>
                <a:pt x="0" y="0"/>
              </a:moveTo>
              <a:lnTo>
                <a:pt x="0" y="388968"/>
              </a:lnTo>
              <a:lnTo>
                <a:pt x="1125635" y="388968"/>
              </a:lnTo>
              <a:lnTo>
                <a:pt x="1125635" y="51626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5ACEF87-9C6D-45CF-8659-8DF720E79E8D}">
      <dsp:nvSpPr>
        <dsp:cNvPr id="0" name=""/>
        <dsp:cNvSpPr/>
      </dsp:nvSpPr>
      <dsp:spPr>
        <a:xfrm>
          <a:off x="3515523" y="4170823"/>
          <a:ext cx="929082" cy="516265"/>
        </a:xfrm>
        <a:custGeom>
          <a:avLst/>
          <a:gdLst/>
          <a:ahLst/>
          <a:cxnLst/>
          <a:rect l="0" t="0" r="0" b="0"/>
          <a:pathLst>
            <a:path>
              <a:moveTo>
                <a:pt x="929082" y="0"/>
              </a:moveTo>
              <a:lnTo>
                <a:pt x="929082" y="388968"/>
              </a:lnTo>
              <a:lnTo>
                <a:pt x="0" y="388968"/>
              </a:lnTo>
              <a:lnTo>
                <a:pt x="0" y="51626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51AA52C5-3F54-43B5-95A7-83790B94CBEC}">
      <dsp:nvSpPr>
        <dsp:cNvPr id="0" name=""/>
        <dsp:cNvSpPr/>
      </dsp:nvSpPr>
      <dsp:spPr>
        <a:xfrm>
          <a:off x="1265970" y="4170823"/>
          <a:ext cx="3178635" cy="516265"/>
        </a:xfrm>
        <a:custGeom>
          <a:avLst/>
          <a:gdLst/>
          <a:ahLst/>
          <a:cxnLst/>
          <a:rect l="0" t="0" r="0" b="0"/>
          <a:pathLst>
            <a:path>
              <a:moveTo>
                <a:pt x="3178635" y="0"/>
              </a:moveTo>
              <a:lnTo>
                <a:pt x="3178635" y="388968"/>
              </a:lnTo>
              <a:lnTo>
                <a:pt x="0" y="388968"/>
              </a:lnTo>
              <a:lnTo>
                <a:pt x="0" y="516265"/>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E949588F-98BB-45EE-B4A1-0F9A13AAF9F7}">
      <dsp:nvSpPr>
        <dsp:cNvPr id="0" name=""/>
        <dsp:cNvSpPr/>
      </dsp:nvSpPr>
      <dsp:spPr>
        <a:xfrm>
          <a:off x="4444605" y="3178165"/>
          <a:ext cx="1421054" cy="458239"/>
        </a:xfrm>
        <a:custGeom>
          <a:avLst/>
          <a:gdLst/>
          <a:ahLst/>
          <a:cxnLst/>
          <a:rect l="0" t="0" r="0" b="0"/>
          <a:pathLst>
            <a:path>
              <a:moveTo>
                <a:pt x="1421054" y="0"/>
              </a:moveTo>
              <a:lnTo>
                <a:pt x="1421054" y="330943"/>
              </a:lnTo>
              <a:lnTo>
                <a:pt x="0" y="330943"/>
              </a:lnTo>
              <a:lnTo>
                <a:pt x="0" y="458239"/>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6562EF1E-7292-4332-A13C-D88B3B13B7DD}">
      <dsp:nvSpPr>
        <dsp:cNvPr id="0" name=""/>
        <dsp:cNvSpPr/>
      </dsp:nvSpPr>
      <dsp:spPr>
        <a:xfrm>
          <a:off x="5766556" y="2295728"/>
          <a:ext cx="91440" cy="416880"/>
        </a:xfrm>
        <a:custGeom>
          <a:avLst/>
          <a:gdLst/>
          <a:ahLst/>
          <a:cxnLst/>
          <a:rect l="0" t="0" r="0" b="0"/>
          <a:pathLst>
            <a:path>
              <a:moveTo>
                <a:pt x="45720" y="0"/>
              </a:moveTo>
              <a:lnTo>
                <a:pt x="45720" y="289583"/>
              </a:lnTo>
              <a:lnTo>
                <a:pt x="99104" y="289583"/>
              </a:lnTo>
              <a:lnTo>
                <a:pt x="99104" y="416880"/>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2D69A764-7BD2-4DCB-A77C-738D0EBF3E52}">
      <dsp:nvSpPr>
        <dsp:cNvPr id="0" name=""/>
        <dsp:cNvSpPr/>
      </dsp:nvSpPr>
      <dsp:spPr>
        <a:xfrm>
          <a:off x="4079340" y="1343234"/>
          <a:ext cx="1732935" cy="490376"/>
        </a:xfrm>
        <a:custGeom>
          <a:avLst/>
          <a:gdLst/>
          <a:ahLst/>
          <a:cxnLst/>
          <a:rect l="0" t="0" r="0" b="0"/>
          <a:pathLst>
            <a:path>
              <a:moveTo>
                <a:pt x="0" y="0"/>
              </a:moveTo>
              <a:lnTo>
                <a:pt x="0" y="363079"/>
              </a:lnTo>
              <a:lnTo>
                <a:pt x="1732935" y="363079"/>
              </a:lnTo>
              <a:lnTo>
                <a:pt x="1732935" y="490376"/>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B662872E-AD19-4C5B-9880-36A7163A5DE2}">
      <dsp:nvSpPr>
        <dsp:cNvPr id="0" name=""/>
        <dsp:cNvSpPr/>
      </dsp:nvSpPr>
      <dsp:spPr>
        <a:xfrm>
          <a:off x="2733867" y="2281000"/>
          <a:ext cx="91440" cy="446556"/>
        </a:xfrm>
        <a:custGeom>
          <a:avLst/>
          <a:gdLst/>
          <a:ahLst/>
          <a:cxnLst/>
          <a:rect l="0" t="0" r="0" b="0"/>
          <a:pathLst>
            <a:path>
              <a:moveTo>
                <a:pt x="45720" y="0"/>
              </a:moveTo>
              <a:lnTo>
                <a:pt x="45720" y="319259"/>
              </a:lnTo>
              <a:lnTo>
                <a:pt x="71127" y="319259"/>
              </a:lnTo>
              <a:lnTo>
                <a:pt x="71127" y="446556"/>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D385FCFD-C855-4B25-91BB-D5D74C7CDAB9}">
      <dsp:nvSpPr>
        <dsp:cNvPr id="0" name=""/>
        <dsp:cNvSpPr/>
      </dsp:nvSpPr>
      <dsp:spPr>
        <a:xfrm>
          <a:off x="2779587" y="1343234"/>
          <a:ext cx="1299753" cy="463073"/>
        </a:xfrm>
        <a:custGeom>
          <a:avLst/>
          <a:gdLst/>
          <a:ahLst/>
          <a:cxnLst/>
          <a:rect l="0" t="0" r="0" b="0"/>
          <a:pathLst>
            <a:path>
              <a:moveTo>
                <a:pt x="1299753" y="0"/>
              </a:moveTo>
              <a:lnTo>
                <a:pt x="1299753" y="335777"/>
              </a:lnTo>
              <a:lnTo>
                <a:pt x="0" y="335777"/>
              </a:lnTo>
              <a:lnTo>
                <a:pt x="0" y="463073"/>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9961720E-50AE-40B6-9143-E2035AF19798}">
      <dsp:nvSpPr>
        <dsp:cNvPr id="0" name=""/>
        <dsp:cNvSpPr/>
      </dsp:nvSpPr>
      <dsp:spPr>
        <a:xfrm>
          <a:off x="4033620" y="510342"/>
          <a:ext cx="91440" cy="317748"/>
        </a:xfrm>
        <a:custGeom>
          <a:avLst/>
          <a:gdLst/>
          <a:ahLst/>
          <a:cxnLst/>
          <a:rect l="0" t="0" r="0" b="0"/>
          <a:pathLst>
            <a:path>
              <a:moveTo>
                <a:pt x="75194" y="0"/>
              </a:moveTo>
              <a:lnTo>
                <a:pt x="75194" y="190451"/>
              </a:lnTo>
              <a:lnTo>
                <a:pt x="45720" y="190451"/>
              </a:lnTo>
              <a:lnTo>
                <a:pt x="45720" y="317748"/>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2631AE03-B3EF-4D9C-ABD3-154A79595750}">
      <dsp:nvSpPr>
        <dsp:cNvPr id="0" name=""/>
        <dsp:cNvSpPr/>
      </dsp:nvSpPr>
      <dsp:spPr>
        <a:xfrm>
          <a:off x="2736307" y="180015"/>
          <a:ext cx="2745014" cy="330326"/>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D4A701A2-63B5-426F-A27D-0F103FA7C7A6}">
      <dsp:nvSpPr>
        <dsp:cNvPr id="0" name=""/>
        <dsp:cNvSpPr/>
      </dsp:nvSpPr>
      <dsp:spPr>
        <a:xfrm>
          <a:off x="2888986" y="325061"/>
          <a:ext cx="2745014" cy="330326"/>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EU 2020 Priorities</a:t>
          </a:r>
          <a:endParaRPr lang="en-IE" sz="1600" kern="1200" dirty="0"/>
        </a:p>
      </dsp:txBody>
      <dsp:txXfrm>
        <a:off x="2898661" y="334736"/>
        <a:ext cx="2725664" cy="310976"/>
      </dsp:txXfrm>
    </dsp:sp>
    <dsp:sp modelId="{A4B64C76-55D4-47B3-BC03-7979266D1E9F}">
      <dsp:nvSpPr>
        <dsp:cNvPr id="0" name=""/>
        <dsp:cNvSpPr/>
      </dsp:nvSpPr>
      <dsp:spPr>
        <a:xfrm>
          <a:off x="2880314" y="828090"/>
          <a:ext cx="2398050" cy="51514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4FF3FC06-39C6-4782-B00D-1D2CA7974296}">
      <dsp:nvSpPr>
        <dsp:cNvPr id="0" name=""/>
        <dsp:cNvSpPr/>
      </dsp:nvSpPr>
      <dsp:spPr>
        <a:xfrm>
          <a:off x="3032994" y="973136"/>
          <a:ext cx="2398050" cy="51514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Ireland’s National Reform Programme</a:t>
          </a:r>
          <a:endParaRPr lang="en-IE" sz="1600" kern="1200" dirty="0"/>
        </a:p>
      </dsp:txBody>
      <dsp:txXfrm>
        <a:off x="3048082" y="988224"/>
        <a:ext cx="2367874" cy="484967"/>
      </dsp:txXfrm>
    </dsp:sp>
    <dsp:sp modelId="{BFB30E78-051C-4719-B509-AF4AF115F9E0}">
      <dsp:nvSpPr>
        <dsp:cNvPr id="0" name=""/>
        <dsp:cNvSpPr/>
      </dsp:nvSpPr>
      <dsp:spPr>
        <a:xfrm>
          <a:off x="1944214" y="1806308"/>
          <a:ext cx="1670745" cy="474691"/>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AB329027-A3E3-4961-920D-927BAB2EAEAE}">
      <dsp:nvSpPr>
        <dsp:cNvPr id="0" name=""/>
        <dsp:cNvSpPr/>
      </dsp:nvSpPr>
      <dsp:spPr>
        <a:xfrm>
          <a:off x="2096893" y="1951353"/>
          <a:ext cx="1670745" cy="474691"/>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Action Plan for Jobs</a:t>
          </a:r>
          <a:endParaRPr lang="en-IE" sz="1600" kern="1200" dirty="0"/>
        </a:p>
      </dsp:txBody>
      <dsp:txXfrm>
        <a:off x="2110796" y="1965256"/>
        <a:ext cx="1642939" cy="446885"/>
      </dsp:txXfrm>
    </dsp:sp>
    <dsp:sp modelId="{AAD09876-3AC3-4654-B055-DF6A1AE8CA7C}">
      <dsp:nvSpPr>
        <dsp:cNvPr id="0" name=""/>
        <dsp:cNvSpPr/>
      </dsp:nvSpPr>
      <dsp:spPr>
        <a:xfrm>
          <a:off x="1800193" y="2727556"/>
          <a:ext cx="2009602" cy="436962"/>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59B8C5E8-4358-4C8F-BF01-65ACEAB66C5C}">
      <dsp:nvSpPr>
        <dsp:cNvPr id="0" name=""/>
        <dsp:cNvSpPr/>
      </dsp:nvSpPr>
      <dsp:spPr>
        <a:xfrm>
          <a:off x="1952872" y="2872601"/>
          <a:ext cx="2009602" cy="436962"/>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Regional Action Plan for Jobs</a:t>
          </a:r>
          <a:endParaRPr lang="en-IE" sz="1600" kern="1200" dirty="0"/>
        </a:p>
      </dsp:txBody>
      <dsp:txXfrm>
        <a:off x="1965670" y="2885399"/>
        <a:ext cx="1984006" cy="411366"/>
      </dsp:txXfrm>
    </dsp:sp>
    <dsp:sp modelId="{8813CB44-2551-4E18-BFE5-3C88778E5DC3}">
      <dsp:nvSpPr>
        <dsp:cNvPr id="0" name=""/>
        <dsp:cNvSpPr/>
      </dsp:nvSpPr>
      <dsp:spPr>
        <a:xfrm>
          <a:off x="4896538" y="1833610"/>
          <a:ext cx="1831475" cy="462118"/>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CE1B4F09-5D13-4AB9-8E87-2A7F3D880241}">
      <dsp:nvSpPr>
        <dsp:cNvPr id="0" name=""/>
        <dsp:cNvSpPr/>
      </dsp:nvSpPr>
      <dsp:spPr>
        <a:xfrm>
          <a:off x="5049217" y="1978656"/>
          <a:ext cx="1831475" cy="462118"/>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National Planning Framework</a:t>
          </a:r>
          <a:endParaRPr lang="en-IE" sz="1600" kern="1200" dirty="0"/>
        </a:p>
      </dsp:txBody>
      <dsp:txXfrm>
        <a:off x="5062752" y="1992191"/>
        <a:ext cx="1804405" cy="435048"/>
      </dsp:txXfrm>
    </dsp:sp>
    <dsp:sp modelId="{A44DC78E-BCF6-4DD2-807C-8436D4210137}">
      <dsp:nvSpPr>
        <dsp:cNvPr id="0" name=""/>
        <dsp:cNvSpPr/>
      </dsp:nvSpPr>
      <dsp:spPr>
        <a:xfrm>
          <a:off x="4824541" y="2712609"/>
          <a:ext cx="2082237" cy="465556"/>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7602647C-845C-4E39-99C2-0EAAD6771D45}">
      <dsp:nvSpPr>
        <dsp:cNvPr id="0" name=""/>
        <dsp:cNvSpPr/>
      </dsp:nvSpPr>
      <dsp:spPr>
        <a:xfrm>
          <a:off x="4977220" y="2857654"/>
          <a:ext cx="2082237" cy="465556"/>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Regional Spatial and Economic Strategies</a:t>
          </a:r>
          <a:endParaRPr lang="en-IE" sz="1600" kern="1200" dirty="0"/>
        </a:p>
      </dsp:txBody>
      <dsp:txXfrm>
        <a:off x="4990856" y="2871290"/>
        <a:ext cx="2054965" cy="438284"/>
      </dsp:txXfrm>
    </dsp:sp>
    <dsp:sp modelId="{454AEA4E-EB3A-4680-A605-FE84F21C4F22}">
      <dsp:nvSpPr>
        <dsp:cNvPr id="0" name=""/>
        <dsp:cNvSpPr/>
      </dsp:nvSpPr>
      <dsp:spPr>
        <a:xfrm>
          <a:off x="3168348" y="3636405"/>
          <a:ext cx="2552515" cy="534418"/>
        </a:xfrm>
        <a:prstGeom prst="roundRect">
          <a:avLst>
            <a:gd name="adj" fmla="val 10000"/>
          </a:avLst>
        </a:prstGeom>
        <a:solidFill>
          <a:srgbClr val="0070C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2E5F6378-7D7E-43EB-A0C9-1377B8919A2E}">
      <dsp:nvSpPr>
        <dsp:cNvPr id="0" name=""/>
        <dsp:cNvSpPr/>
      </dsp:nvSpPr>
      <dsp:spPr>
        <a:xfrm>
          <a:off x="3321027" y="3781450"/>
          <a:ext cx="2552515" cy="534418"/>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Local Economic and Community Plans</a:t>
          </a:r>
          <a:endParaRPr lang="en-IE" sz="1600" kern="1200" dirty="0"/>
        </a:p>
      </dsp:txBody>
      <dsp:txXfrm>
        <a:off x="3336680" y="3797103"/>
        <a:ext cx="2521209" cy="503112"/>
      </dsp:txXfrm>
    </dsp:sp>
    <dsp:sp modelId="{068AA491-9BAA-4D18-A190-190AEA6A4C46}">
      <dsp:nvSpPr>
        <dsp:cNvPr id="0" name=""/>
        <dsp:cNvSpPr/>
      </dsp:nvSpPr>
      <dsp:spPr>
        <a:xfrm>
          <a:off x="1241" y="4687089"/>
          <a:ext cx="2529457" cy="619179"/>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BF9E4DCD-0746-417F-A719-93C52854A1AF}">
      <dsp:nvSpPr>
        <dsp:cNvPr id="0" name=""/>
        <dsp:cNvSpPr/>
      </dsp:nvSpPr>
      <dsp:spPr>
        <a:xfrm>
          <a:off x="153921" y="4832134"/>
          <a:ext cx="2529457" cy="619179"/>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Local Authority community focused programmes</a:t>
          </a:r>
          <a:endParaRPr lang="en-IE" sz="1600" kern="1200" dirty="0"/>
        </a:p>
      </dsp:txBody>
      <dsp:txXfrm>
        <a:off x="172056" y="4850269"/>
        <a:ext cx="2493187" cy="582909"/>
      </dsp:txXfrm>
    </dsp:sp>
    <dsp:sp modelId="{7AD9921A-4270-417F-90FD-1205C831C7EC}">
      <dsp:nvSpPr>
        <dsp:cNvPr id="0" name=""/>
        <dsp:cNvSpPr/>
      </dsp:nvSpPr>
      <dsp:spPr>
        <a:xfrm>
          <a:off x="2836057" y="4687089"/>
          <a:ext cx="1358931" cy="619066"/>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A9424A4D-6C3C-4184-BC91-AB8F882B568D}">
      <dsp:nvSpPr>
        <dsp:cNvPr id="0" name=""/>
        <dsp:cNvSpPr/>
      </dsp:nvSpPr>
      <dsp:spPr>
        <a:xfrm>
          <a:off x="2988737" y="4832134"/>
          <a:ext cx="1358931" cy="619066"/>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EU programmes</a:t>
          </a:r>
          <a:endParaRPr lang="en-IE" sz="1600" kern="1200" dirty="0"/>
        </a:p>
      </dsp:txBody>
      <dsp:txXfrm>
        <a:off x="3006869" y="4850266"/>
        <a:ext cx="1322667" cy="582802"/>
      </dsp:txXfrm>
    </dsp:sp>
    <dsp:sp modelId="{8A72F84D-8FAE-41D4-8DFA-A55BD5D78492}">
      <dsp:nvSpPr>
        <dsp:cNvPr id="0" name=""/>
        <dsp:cNvSpPr/>
      </dsp:nvSpPr>
      <dsp:spPr>
        <a:xfrm>
          <a:off x="4500348" y="4687089"/>
          <a:ext cx="2139785" cy="619179"/>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CBDC1C4D-3228-4694-BF12-5D02D2FF7AFB}">
      <dsp:nvSpPr>
        <dsp:cNvPr id="0" name=""/>
        <dsp:cNvSpPr/>
      </dsp:nvSpPr>
      <dsp:spPr>
        <a:xfrm>
          <a:off x="4653027" y="4832134"/>
          <a:ext cx="2139785" cy="619179"/>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National exchequer funded programmes</a:t>
          </a:r>
          <a:endParaRPr lang="en-IE" sz="1600" kern="1200" dirty="0"/>
        </a:p>
      </dsp:txBody>
      <dsp:txXfrm>
        <a:off x="4671162" y="4850269"/>
        <a:ext cx="2103515" cy="582909"/>
      </dsp:txXfrm>
    </dsp:sp>
    <dsp:sp modelId="{8FF081F5-F196-4B3E-9C51-94DF879A98BD}">
      <dsp:nvSpPr>
        <dsp:cNvPr id="0" name=""/>
        <dsp:cNvSpPr/>
      </dsp:nvSpPr>
      <dsp:spPr>
        <a:xfrm>
          <a:off x="6945492" y="4687089"/>
          <a:ext cx="1397530" cy="576101"/>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417064D6-1A9B-44F6-9172-43CAF26DCCAB}">
      <dsp:nvSpPr>
        <dsp:cNvPr id="0" name=""/>
        <dsp:cNvSpPr/>
      </dsp:nvSpPr>
      <dsp:spPr>
        <a:xfrm>
          <a:off x="7098172" y="4832134"/>
          <a:ext cx="1397530" cy="576101"/>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E" sz="1600" kern="1200" dirty="0" smtClean="0"/>
            <a:t>Other local programmes</a:t>
          </a:r>
          <a:endParaRPr lang="en-IE" sz="1600" kern="1200" dirty="0"/>
        </a:p>
      </dsp:txBody>
      <dsp:txXfrm>
        <a:off x="7115045" y="4849007"/>
        <a:ext cx="1363784" cy="5423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420AF-E09E-4C14-8A3E-8469C0F808D8}">
      <dsp:nvSpPr>
        <dsp:cNvPr id="0" name=""/>
        <dsp:cNvSpPr/>
      </dsp:nvSpPr>
      <dsp:spPr>
        <a:xfrm>
          <a:off x="2880359" y="57149"/>
          <a:ext cx="2743200" cy="2743200"/>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en-IE" sz="2600" kern="1200" dirty="0" smtClean="0"/>
            <a:t>25 </a:t>
          </a:r>
          <a:r>
            <a:rPr lang="en-IE" sz="2600" kern="1200" dirty="0" smtClean="0"/>
            <a:t>approved </a:t>
          </a:r>
          <a:endParaRPr lang="en-IE" sz="2600" kern="1200" dirty="0"/>
        </a:p>
      </dsp:txBody>
      <dsp:txXfrm>
        <a:off x="3246119" y="537209"/>
        <a:ext cx="2011680" cy="1234440"/>
      </dsp:txXfrm>
    </dsp:sp>
    <dsp:sp modelId="{29D9CD8E-617F-47C9-B89A-DF627DD73346}">
      <dsp:nvSpPr>
        <dsp:cNvPr id="0" name=""/>
        <dsp:cNvSpPr/>
      </dsp:nvSpPr>
      <dsp:spPr>
        <a:xfrm>
          <a:off x="3870197" y="1771650"/>
          <a:ext cx="2743200" cy="2743200"/>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en-IE" sz="2600" kern="1200" dirty="0" smtClean="0"/>
            <a:t>Further </a:t>
          </a:r>
          <a:r>
            <a:rPr lang="en-IE" sz="2600" kern="1200" dirty="0" smtClean="0"/>
            <a:t>2 </a:t>
          </a:r>
          <a:r>
            <a:rPr lang="en-IE" sz="2600" kern="1200" dirty="0" smtClean="0"/>
            <a:t>by </a:t>
          </a:r>
          <a:r>
            <a:rPr lang="en-IE" sz="2600" kern="1200" dirty="0" smtClean="0"/>
            <a:t>end April    </a:t>
          </a:r>
          <a:endParaRPr lang="en-IE" sz="2600" kern="1200" dirty="0"/>
        </a:p>
      </dsp:txBody>
      <dsp:txXfrm>
        <a:off x="4709160" y="2480310"/>
        <a:ext cx="1645920" cy="1508760"/>
      </dsp:txXfrm>
    </dsp:sp>
    <dsp:sp modelId="{DB76B839-879E-463B-8066-5B54019937EE}">
      <dsp:nvSpPr>
        <dsp:cNvPr id="0" name=""/>
        <dsp:cNvSpPr/>
      </dsp:nvSpPr>
      <dsp:spPr>
        <a:xfrm>
          <a:off x="1890521" y="1771650"/>
          <a:ext cx="2743200" cy="2743200"/>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rtl="0">
            <a:lnSpc>
              <a:spcPct val="90000"/>
            </a:lnSpc>
            <a:spcBef>
              <a:spcPct val="0"/>
            </a:spcBef>
            <a:spcAft>
              <a:spcPct val="35000"/>
            </a:spcAft>
          </a:pPr>
          <a:r>
            <a:rPr lang="en-IE" sz="2600" kern="1200" dirty="0" smtClean="0"/>
            <a:t>Remaining </a:t>
          </a:r>
          <a:r>
            <a:rPr lang="en-IE" sz="2600" kern="1200" dirty="0" smtClean="0"/>
            <a:t>4 </a:t>
          </a:r>
          <a:r>
            <a:rPr lang="en-IE" sz="2600" kern="1200" dirty="0" smtClean="0"/>
            <a:t>in </a:t>
          </a:r>
          <a:r>
            <a:rPr lang="en-IE" sz="2600" kern="1200" dirty="0" smtClean="0"/>
            <a:t> June/July </a:t>
          </a:r>
          <a:endParaRPr lang="en-IE" sz="2600" kern="1200" dirty="0"/>
        </a:p>
      </dsp:txBody>
      <dsp:txXfrm>
        <a:off x="2148839" y="2480310"/>
        <a:ext cx="1645920" cy="15087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377F5-B033-4919-80BE-DD3B672705F3}">
      <dsp:nvSpPr>
        <dsp:cNvPr id="0" name=""/>
        <dsp:cNvSpPr/>
      </dsp:nvSpPr>
      <dsp:spPr>
        <a:xfrm>
          <a:off x="2069627" y="-108942"/>
          <a:ext cx="4364982" cy="4364982"/>
        </a:xfrm>
        <a:prstGeom prst="circularArrow">
          <a:avLst>
            <a:gd name="adj1" fmla="val 4668"/>
            <a:gd name="adj2" fmla="val 272909"/>
            <a:gd name="adj3" fmla="val 12876177"/>
            <a:gd name="adj4" fmla="val 18000375"/>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E313A2-923F-49EF-88E9-AA405E18C0C6}">
      <dsp:nvSpPr>
        <dsp:cNvPr id="0" name=""/>
        <dsp:cNvSpPr/>
      </dsp:nvSpPr>
      <dsp:spPr>
        <a:xfrm>
          <a:off x="2815367" y="305"/>
          <a:ext cx="2873502" cy="1436751"/>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IE" sz="1900" b="1" kern="1200" dirty="0" smtClean="0">
              <a:solidFill>
                <a:schemeClr val="tx1"/>
              </a:solidFill>
            </a:rPr>
            <a:t>Plan</a:t>
          </a:r>
          <a:r>
            <a:rPr lang="en-IE" sz="1900" kern="1200" dirty="0" smtClean="0"/>
            <a:t> what we are going to do –</a:t>
          </a:r>
        </a:p>
        <a:p>
          <a:pPr lvl="0" algn="ctr" defTabSz="844550">
            <a:lnSpc>
              <a:spcPct val="90000"/>
            </a:lnSpc>
            <a:spcBef>
              <a:spcPct val="0"/>
            </a:spcBef>
            <a:spcAft>
              <a:spcPct val="35000"/>
            </a:spcAft>
          </a:pPr>
          <a:r>
            <a:rPr lang="en-IE" sz="1900" kern="1200" dirty="0" smtClean="0"/>
            <a:t>define the plan to meet needs and opportunities  </a:t>
          </a:r>
          <a:endParaRPr lang="en-IE" sz="1900" kern="1200" dirty="0"/>
        </a:p>
      </dsp:txBody>
      <dsp:txXfrm>
        <a:off x="2885503" y="70441"/>
        <a:ext cx="2733230" cy="1296479"/>
      </dsp:txXfrm>
    </dsp:sp>
    <dsp:sp modelId="{1E03EB4D-4EBF-4F11-A403-7FCC250B0A44}">
      <dsp:nvSpPr>
        <dsp:cNvPr id="0" name=""/>
        <dsp:cNvSpPr/>
      </dsp:nvSpPr>
      <dsp:spPr>
        <a:xfrm>
          <a:off x="4382686" y="1567624"/>
          <a:ext cx="2873502" cy="1436751"/>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IE" sz="1900" kern="1200" dirty="0" smtClean="0"/>
            <a:t>Lets </a:t>
          </a:r>
          <a:r>
            <a:rPr lang="en-IE" sz="1900" b="1" kern="1200" dirty="0" smtClean="0">
              <a:solidFill>
                <a:schemeClr val="tx1"/>
              </a:solidFill>
            </a:rPr>
            <a:t>do</a:t>
          </a:r>
          <a:r>
            <a:rPr lang="en-IE" sz="1900" kern="1200" dirty="0" smtClean="0"/>
            <a:t> what we said – </a:t>
          </a:r>
        </a:p>
        <a:p>
          <a:pPr lvl="0" algn="ctr" defTabSz="844550">
            <a:lnSpc>
              <a:spcPct val="90000"/>
            </a:lnSpc>
            <a:spcBef>
              <a:spcPct val="0"/>
            </a:spcBef>
            <a:spcAft>
              <a:spcPct val="35000"/>
            </a:spcAft>
          </a:pPr>
          <a:r>
            <a:rPr lang="en-IE" sz="1900" kern="1200" dirty="0" smtClean="0"/>
            <a:t>identify who  is responsible  and affected </a:t>
          </a:r>
          <a:endParaRPr lang="en-IE" sz="1900" kern="1200" dirty="0"/>
        </a:p>
      </dsp:txBody>
      <dsp:txXfrm>
        <a:off x="4452822" y="1637760"/>
        <a:ext cx="2733230" cy="1296479"/>
      </dsp:txXfrm>
    </dsp:sp>
    <dsp:sp modelId="{2B3F1F5E-6621-4286-AB1F-13C1BE15EDB7}">
      <dsp:nvSpPr>
        <dsp:cNvPr id="0" name=""/>
        <dsp:cNvSpPr/>
      </dsp:nvSpPr>
      <dsp:spPr>
        <a:xfrm>
          <a:off x="2815367" y="3134943"/>
          <a:ext cx="2873502" cy="1436751"/>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IE" sz="1900" b="1" kern="1200" dirty="0" smtClean="0">
              <a:solidFill>
                <a:schemeClr val="tx1"/>
              </a:solidFill>
            </a:rPr>
            <a:t>Check </a:t>
          </a:r>
          <a:r>
            <a:rPr lang="en-IE" sz="1900" kern="1200" dirty="0" smtClean="0"/>
            <a:t>- Have we met out expectations  - assess our performance </a:t>
          </a:r>
          <a:endParaRPr lang="en-IE" sz="1900" kern="1200" dirty="0"/>
        </a:p>
      </dsp:txBody>
      <dsp:txXfrm>
        <a:off x="2885503" y="3205079"/>
        <a:ext cx="2733230" cy="1296479"/>
      </dsp:txXfrm>
    </dsp:sp>
    <dsp:sp modelId="{C4D51F90-BDCF-4175-9542-DFD248F6D46D}">
      <dsp:nvSpPr>
        <dsp:cNvPr id="0" name=""/>
        <dsp:cNvSpPr/>
      </dsp:nvSpPr>
      <dsp:spPr>
        <a:xfrm>
          <a:off x="1248049" y="1567624"/>
          <a:ext cx="2873502" cy="1436751"/>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IE" sz="1900" b="1" kern="1200" dirty="0" smtClean="0">
              <a:solidFill>
                <a:schemeClr val="tx1"/>
              </a:solidFill>
            </a:rPr>
            <a:t>Act</a:t>
          </a:r>
          <a:r>
            <a:rPr lang="en-IE" sz="1900" kern="1200" dirty="0" smtClean="0"/>
            <a:t> – do we need any changes , do we want to take on anything new</a:t>
          </a:r>
          <a:endParaRPr lang="en-IE" sz="1900" kern="1200" dirty="0"/>
        </a:p>
      </dsp:txBody>
      <dsp:txXfrm>
        <a:off x="1318185" y="1637760"/>
        <a:ext cx="2733230" cy="129647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888994" cy="488792"/>
          </a:xfrm>
          <a:prstGeom prst="rect">
            <a:avLst/>
          </a:prstGeom>
          <a:noFill/>
          <a:ln>
            <a:noFill/>
          </a:ln>
          <a:effectLst/>
          <a:extLst/>
        </p:spPr>
        <p:txBody>
          <a:bodyPr vert="horz" wrap="square" lIns="91400" tIns="45700" rIns="91400" bIns="45700" numCol="1" anchor="t" anchorCtr="0" compatLnSpc="1">
            <a:prstTxWarp prst="textNoShape">
              <a:avLst/>
            </a:prstTxWarp>
          </a:bodyPr>
          <a:lstStyle>
            <a:lvl1pPr>
              <a:defRPr sz="1200"/>
            </a:lvl1pPr>
          </a:lstStyle>
          <a:p>
            <a:pPr>
              <a:defRPr/>
            </a:pPr>
            <a:endParaRPr lang="en-GB"/>
          </a:p>
        </p:txBody>
      </p:sp>
      <p:sp>
        <p:nvSpPr>
          <p:cNvPr id="66563" name="Rectangle 3"/>
          <p:cNvSpPr>
            <a:spLocks noGrp="1" noChangeArrowheads="1"/>
          </p:cNvSpPr>
          <p:nvPr>
            <p:ph type="dt" sz="quarter" idx="1"/>
          </p:nvPr>
        </p:nvSpPr>
        <p:spPr bwMode="auto">
          <a:xfrm>
            <a:off x="3778525" y="0"/>
            <a:ext cx="2888994" cy="488792"/>
          </a:xfrm>
          <a:prstGeom prst="rect">
            <a:avLst/>
          </a:prstGeom>
          <a:noFill/>
          <a:ln>
            <a:noFill/>
          </a:ln>
          <a:effectLst/>
          <a:extLst/>
        </p:spPr>
        <p:txBody>
          <a:bodyPr vert="horz" wrap="square" lIns="91400" tIns="45700" rIns="91400" bIns="45700" numCol="1" anchor="t" anchorCtr="0" compatLnSpc="1">
            <a:prstTxWarp prst="textNoShape">
              <a:avLst/>
            </a:prstTxWarp>
          </a:bodyPr>
          <a:lstStyle>
            <a:lvl1pPr algn="r">
              <a:defRPr sz="1200"/>
            </a:lvl1pPr>
          </a:lstStyle>
          <a:p>
            <a:pPr>
              <a:defRPr/>
            </a:pPr>
            <a:fld id="{1CCE47C1-7119-400C-8F12-B9876044DF49}" type="datetimeFigureOut">
              <a:rPr lang="en-GB"/>
              <a:pPr>
                <a:defRPr/>
              </a:pPr>
              <a:t>19/04/2016</a:t>
            </a:fld>
            <a:endParaRPr lang="en-GB"/>
          </a:p>
        </p:txBody>
      </p:sp>
      <p:sp>
        <p:nvSpPr>
          <p:cNvPr id="66564" name="Rectangle 4"/>
          <p:cNvSpPr>
            <a:spLocks noGrp="1" noChangeArrowheads="1"/>
          </p:cNvSpPr>
          <p:nvPr>
            <p:ph type="ftr" sz="quarter" idx="2"/>
          </p:nvPr>
        </p:nvSpPr>
        <p:spPr bwMode="auto">
          <a:xfrm>
            <a:off x="0" y="9285462"/>
            <a:ext cx="2888994" cy="488792"/>
          </a:xfrm>
          <a:prstGeom prst="rect">
            <a:avLst/>
          </a:prstGeom>
          <a:noFill/>
          <a:ln>
            <a:noFill/>
          </a:ln>
          <a:effectLst/>
          <a:extLst/>
        </p:spPr>
        <p:txBody>
          <a:bodyPr vert="horz" wrap="square" lIns="91400" tIns="45700" rIns="91400" bIns="45700" numCol="1" anchor="b" anchorCtr="0" compatLnSpc="1">
            <a:prstTxWarp prst="textNoShape">
              <a:avLst/>
            </a:prstTxWarp>
          </a:bodyPr>
          <a:lstStyle>
            <a:lvl1pPr>
              <a:defRPr sz="1200"/>
            </a:lvl1pPr>
          </a:lstStyle>
          <a:p>
            <a:pPr>
              <a:defRPr/>
            </a:pPr>
            <a:endParaRPr lang="en-GB"/>
          </a:p>
        </p:txBody>
      </p:sp>
      <p:sp>
        <p:nvSpPr>
          <p:cNvPr id="66565" name="Rectangle 5"/>
          <p:cNvSpPr>
            <a:spLocks noGrp="1" noChangeArrowheads="1"/>
          </p:cNvSpPr>
          <p:nvPr>
            <p:ph type="sldNum" sz="quarter" idx="3"/>
          </p:nvPr>
        </p:nvSpPr>
        <p:spPr bwMode="auto">
          <a:xfrm>
            <a:off x="3778525" y="9285462"/>
            <a:ext cx="2888994" cy="488792"/>
          </a:xfrm>
          <a:prstGeom prst="rect">
            <a:avLst/>
          </a:prstGeom>
          <a:noFill/>
          <a:ln>
            <a:noFill/>
          </a:ln>
          <a:effectLst/>
          <a:extLst/>
        </p:spPr>
        <p:txBody>
          <a:bodyPr vert="horz" wrap="square" lIns="91400" tIns="45700" rIns="91400" bIns="45700" numCol="1" anchor="b" anchorCtr="0" compatLnSpc="1">
            <a:prstTxWarp prst="textNoShape">
              <a:avLst/>
            </a:prstTxWarp>
          </a:bodyPr>
          <a:lstStyle>
            <a:lvl1pPr algn="r">
              <a:defRPr sz="1200"/>
            </a:lvl1pPr>
          </a:lstStyle>
          <a:p>
            <a:pPr>
              <a:defRPr/>
            </a:pPr>
            <a:fld id="{A6931B0C-9627-4EF8-85EC-EC4DABA4C97B}" type="slidenum">
              <a:rPr lang="en-GB"/>
              <a:pPr>
                <a:defRPr/>
              </a:pPr>
              <a:t>‹#›</a:t>
            </a:fld>
            <a:endParaRPr lang="en-GB"/>
          </a:p>
        </p:txBody>
      </p:sp>
    </p:spTree>
    <p:extLst>
      <p:ext uri="{BB962C8B-B14F-4D97-AF65-F5344CB8AC3E}">
        <p14:creationId xmlns:p14="http://schemas.microsoft.com/office/powerpoint/2010/main" val="117267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888994" cy="488792"/>
          </a:xfrm>
          <a:prstGeom prst="rect">
            <a:avLst/>
          </a:prstGeom>
          <a:noFill/>
          <a:ln w="9525">
            <a:noFill/>
            <a:miter lim="800000"/>
            <a:headEnd/>
            <a:tailEnd/>
          </a:ln>
          <a:effectLst/>
        </p:spPr>
        <p:txBody>
          <a:bodyPr vert="horz" wrap="square" lIns="91400" tIns="45700" rIns="91400" bIns="45700" numCol="1" anchor="t"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19459" name="Rectangle 3"/>
          <p:cNvSpPr>
            <a:spLocks noGrp="1" noChangeArrowheads="1"/>
          </p:cNvSpPr>
          <p:nvPr>
            <p:ph type="dt" idx="1"/>
          </p:nvPr>
        </p:nvSpPr>
        <p:spPr bwMode="auto">
          <a:xfrm>
            <a:off x="3778525" y="0"/>
            <a:ext cx="2888994" cy="488792"/>
          </a:xfrm>
          <a:prstGeom prst="rect">
            <a:avLst/>
          </a:prstGeom>
          <a:noFill/>
          <a:ln w="9525">
            <a:noFill/>
            <a:miter lim="800000"/>
            <a:headEnd/>
            <a:tailEnd/>
          </a:ln>
          <a:effectLst/>
        </p:spPr>
        <p:txBody>
          <a:bodyPr vert="horz" wrap="square" lIns="91400" tIns="45700" rIns="91400" bIns="45700" numCol="1" anchor="t" anchorCtr="0" compatLnSpc="1">
            <a:prstTxWarp prst="textNoShape">
              <a:avLst/>
            </a:prstTxWarp>
          </a:bodyPr>
          <a:lstStyle>
            <a:lvl1pPr algn="r" eaLnBrk="1" hangingPunct="1">
              <a:defRPr sz="1200">
                <a:latin typeface="Calibri" pitchFamily="34" charset="0"/>
              </a:defRPr>
            </a:lvl1pPr>
          </a:lstStyle>
          <a:p>
            <a:pPr>
              <a:defRPr/>
            </a:pPr>
            <a:fld id="{D752A985-42F4-4C2D-8EEE-8A2E097BAEE7}" type="datetimeFigureOut">
              <a:rPr lang="en-US"/>
              <a:pPr>
                <a:defRPr/>
              </a:pPr>
              <a:t>4/19/2016</a:t>
            </a:fld>
            <a:endParaRPr lang="en-US"/>
          </a:p>
        </p:txBody>
      </p:sp>
      <p:sp>
        <p:nvSpPr>
          <p:cNvPr id="45060" name="Rectangle 4"/>
          <p:cNvSpPr>
            <a:spLocks noGrp="1" noRot="1" noChangeAspect="1" noChangeArrowheads="1" noTextEdit="1"/>
          </p:cNvSpPr>
          <p:nvPr>
            <p:ph type="sldImg" idx="2"/>
          </p:nvPr>
        </p:nvSpPr>
        <p:spPr bwMode="auto">
          <a:xfrm>
            <a:off x="890588" y="733425"/>
            <a:ext cx="4887912" cy="36655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65969" y="4642731"/>
            <a:ext cx="5337160" cy="4399122"/>
          </a:xfrm>
          <a:prstGeom prst="rect">
            <a:avLst/>
          </a:prstGeom>
          <a:noFill/>
          <a:ln w="9525">
            <a:noFill/>
            <a:miter lim="800000"/>
            <a:headEnd/>
            <a:tailEnd/>
          </a:ln>
          <a:effectLst/>
        </p:spPr>
        <p:txBody>
          <a:bodyPr vert="horz" wrap="square" lIns="91400" tIns="45700" rIns="91400" bIns="457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9285462"/>
            <a:ext cx="2888994" cy="488792"/>
          </a:xfrm>
          <a:prstGeom prst="rect">
            <a:avLst/>
          </a:prstGeom>
          <a:noFill/>
          <a:ln w="9525">
            <a:noFill/>
            <a:miter lim="800000"/>
            <a:headEnd/>
            <a:tailEnd/>
          </a:ln>
          <a:effectLst/>
        </p:spPr>
        <p:txBody>
          <a:bodyPr vert="horz" wrap="square" lIns="91400" tIns="45700" rIns="91400" bIns="45700" numCol="1" anchor="b"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19463" name="Rectangle 7"/>
          <p:cNvSpPr>
            <a:spLocks noGrp="1" noChangeArrowheads="1"/>
          </p:cNvSpPr>
          <p:nvPr>
            <p:ph type="sldNum" sz="quarter" idx="5"/>
          </p:nvPr>
        </p:nvSpPr>
        <p:spPr bwMode="auto">
          <a:xfrm>
            <a:off x="3778525" y="9285462"/>
            <a:ext cx="2888994" cy="488792"/>
          </a:xfrm>
          <a:prstGeom prst="rect">
            <a:avLst/>
          </a:prstGeom>
          <a:noFill/>
          <a:ln w="9525">
            <a:noFill/>
            <a:miter lim="800000"/>
            <a:headEnd/>
            <a:tailEnd/>
          </a:ln>
          <a:effectLst/>
        </p:spPr>
        <p:txBody>
          <a:bodyPr vert="horz" wrap="square" lIns="91400" tIns="45700" rIns="91400" bIns="45700" numCol="1" anchor="b" anchorCtr="0" compatLnSpc="1">
            <a:prstTxWarp prst="textNoShape">
              <a:avLst/>
            </a:prstTxWarp>
          </a:bodyPr>
          <a:lstStyle>
            <a:lvl1pPr algn="r" eaLnBrk="1" hangingPunct="1">
              <a:defRPr sz="1200">
                <a:latin typeface="Calibri" pitchFamily="34" charset="0"/>
              </a:defRPr>
            </a:lvl1pPr>
          </a:lstStyle>
          <a:p>
            <a:pPr>
              <a:defRPr/>
            </a:pPr>
            <a:fld id="{9C4D90F2-38F3-40DF-AED5-22CCF90632DE}" type="slidenum">
              <a:rPr lang="en-US"/>
              <a:pPr>
                <a:defRPr/>
              </a:pPr>
              <a:t>‹#›</a:t>
            </a:fld>
            <a:endParaRPr lang="en-US"/>
          </a:p>
        </p:txBody>
      </p:sp>
    </p:spTree>
    <p:extLst>
      <p:ext uri="{BB962C8B-B14F-4D97-AF65-F5344CB8AC3E}">
        <p14:creationId xmlns:p14="http://schemas.microsoft.com/office/powerpoint/2010/main" val="798099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35786" indent="-282995">
              <a:defRPr>
                <a:solidFill>
                  <a:schemeClr val="tx1"/>
                </a:solidFill>
                <a:latin typeface="Arial" charset="0"/>
              </a:defRPr>
            </a:lvl2pPr>
            <a:lvl3pPr marL="1131978" indent="-226396">
              <a:defRPr>
                <a:solidFill>
                  <a:schemeClr val="tx1"/>
                </a:solidFill>
                <a:latin typeface="Arial" charset="0"/>
              </a:defRPr>
            </a:lvl3pPr>
            <a:lvl4pPr marL="1584769" indent="-226396">
              <a:defRPr>
                <a:solidFill>
                  <a:schemeClr val="tx1"/>
                </a:solidFill>
                <a:latin typeface="Arial" charset="0"/>
              </a:defRPr>
            </a:lvl4pPr>
            <a:lvl5pPr marL="2037561" indent="-226396">
              <a:defRPr>
                <a:solidFill>
                  <a:schemeClr val="tx1"/>
                </a:solidFill>
                <a:latin typeface="Arial" charset="0"/>
              </a:defRPr>
            </a:lvl5pPr>
            <a:lvl6pPr marL="2490350" indent="-226396" eaLnBrk="0" fontAlgn="base" hangingPunct="0">
              <a:spcBef>
                <a:spcPct val="0"/>
              </a:spcBef>
              <a:spcAft>
                <a:spcPct val="0"/>
              </a:spcAft>
              <a:defRPr>
                <a:solidFill>
                  <a:schemeClr val="tx1"/>
                </a:solidFill>
                <a:latin typeface="Arial" charset="0"/>
              </a:defRPr>
            </a:lvl6pPr>
            <a:lvl7pPr marL="2943144" indent="-226396" eaLnBrk="0" fontAlgn="base" hangingPunct="0">
              <a:spcBef>
                <a:spcPct val="0"/>
              </a:spcBef>
              <a:spcAft>
                <a:spcPct val="0"/>
              </a:spcAft>
              <a:defRPr>
                <a:solidFill>
                  <a:schemeClr val="tx1"/>
                </a:solidFill>
                <a:latin typeface="Arial" charset="0"/>
              </a:defRPr>
            </a:lvl7pPr>
            <a:lvl8pPr marL="3395935" indent="-226396" eaLnBrk="0" fontAlgn="base" hangingPunct="0">
              <a:spcBef>
                <a:spcPct val="0"/>
              </a:spcBef>
              <a:spcAft>
                <a:spcPct val="0"/>
              </a:spcAft>
              <a:defRPr>
                <a:solidFill>
                  <a:schemeClr val="tx1"/>
                </a:solidFill>
                <a:latin typeface="Arial" charset="0"/>
              </a:defRPr>
            </a:lvl8pPr>
            <a:lvl9pPr marL="3848726" indent="-226396" eaLnBrk="0" fontAlgn="base" hangingPunct="0">
              <a:spcBef>
                <a:spcPct val="0"/>
              </a:spcBef>
              <a:spcAft>
                <a:spcPct val="0"/>
              </a:spcAft>
              <a:defRPr>
                <a:solidFill>
                  <a:schemeClr val="tx1"/>
                </a:solidFill>
                <a:latin typeface="Arial" charset="0"/>
              </a:defRPr>
            </a:lvl9pPr>
          </a:lstStyle>
          <a:p>
            <a:fld id="{6F13E288-C43C-4614-805C-3FE859FA14FC}" type="slidenum">
              <a:rPr lang="en-US" smtClean="0">
                <a:latin typeface="Calibri" pitchFamily="34" charset="0"/>
              </a:rPr>
              <a:pPr/>
              <a:t>1</a:t>
            </a:fld>
            <a:endParaRPr 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smtClean="0"/>
          </a:p>
          <a:p>
            <a:r>
              <a:rPr lang="en-IE" dirty="0"/>
              <a:t>Kildare - Community fire safety programme for primary schools in Kildare  </a:t>
            </a:r>
          </a:p>
          <a:p>
            <a:endParaRPr lang="en-IE" dirty="0"/>
          </a:p>
          <a:p>
            <a:r>
              <a:rPr lang="en-IE" dirty="0" smtClean="0"/>
              <a:t>Tipperary – to support access to social cultural educational and employment opportunities for people with disabilities </a:t>
            </a:r>
          </a:p>
          <a:p>
            <a:endParaRPr lang="en-IE" dirty="0" smtClean="0"/>
          </a:p>
          <a:p>
            <a:r>
              <a:rPr lang="en-IE" dirty="0" smtClean="0"/>
              <a:t>Don’t take it personally if I</a:t>
            </a:r>
            <a:r>
              <a:rPr lang="en-IE" baseline="0" dirty="0" smtClean="0"/>
              <a:t> haven't included an example from your plan – I just wanted to represent the diversity of projects, the collaboration of partners and to show that these projects would not happen if it were not for the LECP – there needs to be a mechanism to tie all these efforts together</a:t>
            </a:r>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10</a:t>
            </a:fld>
            <a:endParaRPr lang="en-US"/>
          </a:p>
        </p:txBody>
      </p:sp>
    </p:spTree>
    <p:extLst>
      <p:ext uri="{BB962C8B-B14F-4D97-AF65-F5344CB8AC3E}">
        <p14:creationId xmlns:p14="http://schemas.microsoft.com/office/powerpoint/2010/main" val="2895701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smtClean="0"/>
          </a:p>
          <a:p>
            <a:pPr marL="0" lvl="1" defTabSz="905818">
              <a:defRPr/>
            </a:pPr>
            <a:r>
              <a:rPr lang="en-IE" sz="2400" dirty="0">
                <a:solidFill>
                  <a:schemeClr val="tx1">
                    <a:lumMod val="95000"/>
                    <a:lumOff val="5000"/>
                  </a:schemeClr>
                </a:solidFill>
              </a:rPr>
              <a:t>No matter how good the Plans are their success will be judged on how they are implemented </a:t>
            </a:r>
            <a:endParaRPr lang="en-IE" dirty="0" smtClean="0"/>
          </a:p>
          <a:p>
            <a:pPr defTabSz="905818">
              <a:defRPr/>
            </a:pPr>
            <a:r>
              <a:rPr lang="en-IE" dirty="0" smtClean="0"/>
              <a:t>-This</a:t>
            </a:r>
            <a:r>
              <a:rPr lang="en-IE" baseline="0" dirty="0" smtClean="0"/>
              <a:t> commitment can be done through </a:t>
            </a:r>
            <a:r>
              <a:rPr lang="en-IE" b="1" dirty="0" smtClean="0"/>
              <a:t>MOUs/Protocols</a:t>
            </a:r>
            <a:r>
              <a:rPr lang="en-IE" dirty="0" smtClean="0"/>
              <a:t> if needed – may</a:t>
            </a:r>
            <a:r>
              <a:rPr lang="en-IE" baseline="0" dirty="0" smtClean="0"/>
              <a:t> not be needed if good working relationships have already been established </a:t>
            </a:r>
            <a:r>
              <a:rPr lang="en-IE" dirty="0" smtClean="0"/>
              <a:t> - might make it easier when coming</a:t>
            </a:r>
            <a:r>
              <a:rPr lang="en-IE" baseline="0" dirty="0" smtClean="0"/>
              <a:t> to review meetings </a:t>
            </a:r>
            <a:endParaRPr lang="en-IE" dirty="0" smtClean="0"/>
          </a:p>
          <a:p>
            <a:r>
              <a:rPr lang="en-IE" dirty="0" smtClean="0"/>
              <a:t>-the leg</a:t>
            </a:r>
            <a:r>
              <a:rPr lang="en-IE" baseline="0" dirty="0" smtClean="0"/>
              <a:t>islation provides for </a:t>
            </a:r>
            <a:r>
              <a:rPr lang="en-IE" b="1" dirty="0" smtClean="0"/>
              <a:t>at least one review </a:t>
            </a:r>
            <a:r>
              <a:rPr lang="en-IE" dirty="0" smtClean="0"/>
              <a:t>in the lifetime</a:t>
            </a:r>
            <a:r>
              <a:rPr lang="en-IE" baseline="0" dirty="0" smtClean="0"/>
              <a:t> of the plan, we would see on going review and monitoring as a key feature – development of RSESs will provide an opportunity to review and revise and bring a regional perspective to the plan</a:t>
            </a:r>
            <a:r>
              <a:rPr lang="en-IE" dirty="0" smtClean="0"/>
              <a:t>s – both in terms of actions that areas could work together</a:t>
            </a:r>
            <a:r>
              <a:rPr lang="en-IE" baseline="0" dirty="0" smtClean="0"/>
              <a:t> on but also the regional strategies will highlight key areas for development that LCDCs could pursue </a:t>
            </a:r>
            <a:endParaRPr lang="en-IE" dirty="0" smtClean="0"/>
          </a:p>
          <a:p>
            <a:r>
              <a:rPr lang="en-IE" dirty="0" smtClean="0"/>
              <a:t>-</a:t>
            </a:r>
            <a:r>
              <a:rPr lang="en-IE" b="1" dirty="0" smtClean="0"/>
              <a:t>Annual work plan </a:t>
            </a:r>
            <a:r>
              <a:rPr lang="en-IE" dirty="0" smtClean="0"/>
              <a:t>– this</a:t>
            </a:r>
            <a:r>
              <a:rPr lang="en-IE" baseline="0" dirty="0" smtClean="0"/>
              <a:t> will make it easier to monitor progress and engage with lead and support partners – ‘quick wins’ are something to consider here, there will be a spotlight on these plans, communities are expecting change and tangible improvements in their areas – if </a:t>
            </a:r>
            <a:r>
              <a:rPr lang="en-IE" baseline="0" dirty="0" err="1" smtClean="0"/>
              <a:t>lcdcs</a:t>
            </a:r>
            <a:r>
              <a:rPr lang="en-IE" baseline="0" dirty="0" smtClean="0"/>
              <a:t> could identify really good projects/actions that could be delivered quickly and that would make a difference this would be a good start </a:t>
            </a:r>
          </a:p>
          <a:p>
            <a:pPr marL="169842" indent="-169842">
              <a:buFontTx/>
              <a:buChar char="-"/>
            </a:pPr>
            <a:r>
              <a:rPr lang="en-IE" baseline="0" dirty="0" smtClean="0"/>
              <a:t>LCDCs are required to prepare </a:t>
            </a:r>
            <a:r>
              <a:rPr lang="en-IE" baseline="0" dirty="0" smtClean="0"/>
              <a:t>an </a:t>
            </a:r>
            <a:r>
              <a:rPr lang="en-IE" baseline="0" dirty="0" smtClean="0"/>
              <a:t>annual report in terms of performance and progress  - performance needs to be measureable</a:t>
            </a:r>
          </a:p>
          <a:p>
            <a:pPr marL="169842" indent="-169842">
              <a:buFontTx/>
              <a:buChar char="-"/>
            </a:pPr>
            <a:r>
              <a:rPr lang="en-IE" baseline="0" dirty="0" smtClean="0"/>
              <a:t>Regular reviewing and monitoring of the plan will result in some revisions – new funding streams come on line, new partners come on board </a:t>
            </a:r>
          </a:p>
          <a:p>
            <a:pPr marL="169842" indent="-169842" defTabSz="905818">
              <a:buFontTx/>
              <a:buChar char="-"/>
              <a:defRPr/>
            </a:pPr>
            <a:r>
              <a:rPr lang="en-IE" dirty="0" smtClean="0"/>
              <a:t>Planning lifecycle -</a:t>
            </a:r>
            <a:r>
              <a:rPr lang="en-IE" baseline="0" dirty="0" smtClean="0"/>
              <a:t>  learning from the planning process will be considered when reviewing  the plans and planning for next round of plans in 2021</a:t>
            </a:r>
            <a:endParaRPr lang="en-IE" dirty="0" smtClean="0"/>
          </a:p>
          <a:p>
            <a:pPr marL="169842" indent="-169842">
              <a:buFontTx/>
              <a:buChar char="-"/>
            </a:pPr>
            <a:endParaRPr lang="en-IE" baseline="0" dirty="0" smtClean="0"/>
          </a:p>
          <a:p>
            <a:pPr marL="169842" indent="-169842">
              <a:buFontTx/>
              <a:buChar char="-"/>
            </a:pPr>
            <a:endParaRPr lang="en-IE" baseline="0" dirty="0" smtClean="0"/>
          </a:p>
          <a:p>
            <a:r>
              <a:rPr lang="en-IE" baseline="0" dirty="0" smtClean="0"/>
              <a:t> </a:t>
            </a:r>
            <a:endParaRPr lang="en-IE" dirty="0" smtClean="0"/>
          </a:p>
          <a:p>
            <a:endParaRPr lang="en-IE" dirty="0" smtClean="0"/>
          </a:p>
          <a:p>
            <a:endParaRPr lang="en-IE" dirty="0" smtClean="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11</a:t>
            </a:fld>
            <a:endParaRPr lang="en-US"/>
          </a:p>
        </p:txBody>
      </p:sp>
    </p:spTree>
    <p:extLst>
      <p:ext uri="{BB962C8B-B14F-4D97-AF65-F5344CB8AC3E}">
        <p14:creationId xmlns:p14="http://schemas.microsoft.com/office/powerpoint/2010/main" val="4199230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This image represents the ongoing</a:t>
            </a:r>
            <a:r>
              <a:rPr lang="en-IE" baseline="0" dirty="0" smtClean="0"/>
              <a:t> monitoring and revision of plans to ensure things stay on track, to allow for revisions should funding streams dry up, new partners come along or existing partners funds run out etc</a:t>
            </a:r>
          </a:p>
          <a:p>
            <a:endParaRPr lang="en-IE" baseline="0" dirty="0" smtClean="0"/>
          </a:p>
          <a:p>
            <a:r>
              <a:rPr lang="en-IE" baseline="0" dirty="0" smtClean="0"/>
              <a:t>Plan what we are going to do – you are all nearly at the end of this step, the next step is putting that plan into motion, the next step is a review to determine if you are on track to meet objectives and targets, are things working out as expected, identify why not and decide what to do about it</a:t>
            </a:r>
          </a:p>
          <a:p>
            <a:r>
              <a:rPr lang="en-IE" baseline="0" dirty="0" smtClean="0"/>
              <a:t>The next step is to act – what changes are required</a:t>
            </a:r>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 - This is best done by having ongoing engagement in terms of the implementation of the plan</a:t>
            </a:r>
            <a:r>
              <a:rPr lang="en-IE" baseline="0" dirty="0" smtClean="0"/>
              <a:t> either at LCDC meetings or individual meetings with partners either on or off the </a:t>
            </a:r>
            <a:r>
              <a:rPr lang="en-IE" baseline="0" dirty="0" err="1" smtClean="0"/>
              <a:t>lCDC</a:t>
            </a:r>
            <a:r>
              <a:rPr lang="en-IE" baseline="0" dirty="0" smtClean="0"/>
              <a:t> </a:t>
            </a:r>
          </a:p>
          <a:p>
            <a:r>
              <a:rPr lang="en-IE" baseline="0" dirty="0" smtClean="0"/>
              <a:t> - Working together to ensure that you are making the best use of funding streams – are they delivering what they should in terms of impact</a:t>
            </a:r>
          </a:p>
          <a:p>
            <a:r>
              <a:rPr lang="en-IE" baseline="0" dirty="0" smtClean="0"/>
              <a:t> - Even after all the analysis and consultation with stakeholders you may not have identified all existing funding streams – ongoing engagement with partners in the area to further coordinate and integrate services is important – this the first iteration of LECPs so we </a:t>
            </a:r>
            <a:r>
              <a:rPr lang="en-IE" baseline="0" dirty="0" err="1" smtClean="0"/>
              <a:t>dont</a:t>
            </a:r>
            <a:r>
              <a:rPr lang="en-IE" baseline="0" dirty="0" smtClean="0"/>
              <a:t> expect that everything has been captured or identified </a:t>
            </a:r>
          </a:p>
          <a:p>
            <a:pPr defTabSz="905818">
              <a:defRPr/>
            </a:pPr>
            <a:r>
              <a:rPr lang="en-IE" dirty="0" smtClean="0"/>
              <a:t> - Reviewing the LECP at intervals to ensure actions are on track </a:t>
            </a:r>
          </a:p>
          <a:p>
            <a:pPr defTabSz="905818">
              <a:defRPr/>
            </a:pPr>
            <a:r>
              <a:rPr lang="en-IE" dirty="0" smtClean="0"/>
              <a:t> - The LCDC has two roles – operational</a:t>
            </a:r>
            <a:r>
              <a:rPr lang="en-IE" baseline="0" dirty="0" smtClean="0"/>
              <a:t> work as a result of programmes but must also have a strategic role to ensure LECPs are implemented effectively, ongoing engagement happens and coordination and integration continues – this needs to be planned for and managed </a:t>
            </a:r>
            <a:endParaRPr lang="en-IE" dirty="0" smtClean="0"/>
          </a:p>
          <a:p>
            <a:r>
              <a:rPr lang="en-IE" baseline="0" dirty="0" smtClean="0"/>
              <a:t>  </a:t>
            </a:r>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13</a:t>
            </a:fld>
            <a:endParaRPr lang="en-US"/>
          </a:p>
        </p:txBody>
      </p:sp>
    </p:spTree>
    <p:extLst>
      <p:ext uri="{BB962C8B-B14F-4D97-AF65-F5344CB8AC3E}">
        <p14:creationId xmlns:p14="http://schemas.microsoft.com/office/powerpoint/2010/main" val="938475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Dept will being</a:t>
            </a:r>
            <a:r>
              <a:rPr lang="en-IE" baseline="0" dirty="0" smtClean="0"/>
              <a:t> work on the monitoring and reviewing guidelines</a:t>
            </a:r>
          </a:p>
          <a:p>
            <a:r>
              <a:rPr lang="en-IE" baseline="0" dirty="0" smtClean="0"/>
              <a:t>Will work closely with RAs on this as RSESs are being developed so that monitoring of both local and regional plans are also consistent </a:t>
            </a:r>
          </a:p>
          <a:p>
            <a:r>
              <a:rPr lang="en-IE" baseline="0" dirty="0" smtClean="0"/>
              <a:t>We will continue to secure ongoing support from IDG and their local agencies to the work of the LCDC – as </a:t>
            </a:r>
            <a:r>
              <a:rPr lang="en-IE" baseline="0" dirty="0" err="1" smtClean="0"/>
              <a:t>deirdre</a:t>
            </a:r>
            <a:r>
              <a:rPr lang="en-IE" baseline="0" dirty="0" smtClean="0"/>
              <a:t> mentioned </a:t>
            </a:r>
            <a:r>
              <a:rPr lang="en-IE" baseline="0" dirty="0" err="1" smtClean="0"/>
              <a:t>bilaterals</a:t>
            </a:r>
            <a:r>
              <a:rPr lang="en-IE" baseline="0" dirty="0" smtClean="0"/>
              <a:t> with dept of education re </a:t>
            </a:r>
            <a:r>
              <a:rPr lang="en-IE" baseline="0" dirty="0" err="1" smtClean="0"/>
              <a:t>etbs</a:t>
            </a:r>
            <a:r>
              <a:rPr lang="en-IE" baseline="0" dirty="0" smtClean="0"/>
              <a:t>, </a:t>
            </a:r>
            <a:r>
              <a:rPr lang="en-IE" baseline="0" dirty="0" err="1" smtClean="0"/>
              <a:t>dsp</a:t>
            </a:r>
            <a:r>
              <a:rPr lang="en-IE" baseline="0" dirty="0" smtClean="0"/>
              <a:t> regarding their local programmes to broaden the scope and role of LCDCs </a:t>
            </a:r>
          </a:p>
          <a:p>
            <a:r>
              <a:rPr lang="en-IE" baseline="0" dirty="0" smtClean="0"/>
              <a:t>Ongoing capacity building for LCDCs so they can become expert in their role</a:t>
            </a:r>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14</a:t>
            </a:fld>
            <a:endParaRPr lang="en-US"/>
          </a:p>
        </p:txBody>
      </p:sp>
    </p:spTree>
    <p:extLst>
      <p:ext uri="{BB962C8B-B14F-4D97-AF65-F5344CB8AC3E}">
        <p14:creationId xmlns:p14="http://schemas.microsoft.com/office/powerpoint/2010/main" val="701894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Some of you may be quite</a:t>
            </a:r>
            <a:r>
              <a:rPr lang="en-IE" baseline="0" dirty="0" smtClean="0"/>
              <a:t> new to the LCDCs or maybe perhaps were not engaged so much in the development of the plans or perhaps only certain elements of it – this is only the first iteration, it is a living breathing document that will require continued commitment to its delivery</a:t>
            </a:r>
          </a:p>
          <a:p>
            <a:endParaRPr lang="en-IE" baseline="0" dirty="0" smtClean="0"/>
          </a:p>
          <a:p>
            <a:r>
              <a:rPr lang="en-IE" baseline="0" dirty="0" smtClean="0"/>
              <a:t>As LCDC members you are collectively responsible for successful implementation of the LECP – this is about synergy, combined effect and concerted effort – the creation of a whole that is greater than the sum of its parts</a:t>
            </a:r>
          </a:p>
          <a:p>
            <a:pPr marL="169842" indent="-169842">
              <a:buFontTx/>
              <a:buChar char="-"/>
            </a:pPr>
            <a:r>
              <a:rPr lang="en-IE" baseline="0" dirty="0" smtClean="0"/>
              <a:t>Increasing resources for problem solving </a:t>
            </a:r>
          </a:p>
          <a:p>
            <a:pPr marL="169842" indent="-169842">
              <a:buFontTx/>
              <a:buChar char="-"/>
            </a:pPr>
            <a:r>
              <a:rPr lang="en-IE" baseline="0" dirty="0" smtClean="0"/>
              <a:t>Improving quality of decision making</a:t>
            </a:r>
          </a:p>
          <a:p>
            <a:pPr marL="169842" indent="-169842">
              <a:buFontTx/>
              <a:buChar char="-"/>
            </a:pPr>
            <a:r>
              <a:rPr lang="en-IE" baseline="0" dirty="0" smtClean="0"/>
              <a:t>Enhancing members commitment to tasks</a:t>
            </a:r>
          </a:p>
          <a:p>
            <a:pPr marL="169842" indent="-169842">
              <a:buFontTx/>
              <a:buChar char="-"/>
            </a:pPr>
            <a:r>
              <a:rPr lang="en-IE" baseline="0" dirty="0" smtClean="0"/>
              <a:t>Fostering creativity and innovation</a:t>
            </a:r>
          </a:p>
          <a:p>
            <a:pPr marL="169842" indent="-169842">
              <a:buFontTx/>
              <a:buChar char="-"/>
            </a:pPr>
            <a:r>
              <a:rPr lang="en-IE" baseline="0" dirty="0" smtClean="0"/>
              <a:t>Satisfying individual needs for growth </a:t>
            </a:r>
          </a:p>
          <a:p>
            <a:pPr marL="169842" indent="-169842">
              <a:buFontTx/>
              <a:buChar char="-"/>
            </a:pPr>
            <a:endParaRPr lang="en-IE" baseline="0" dirty="0" smtClean="0"/>
          </a:p>
          <a:p>
            <a:pPr marL="169842" indent="-169842">
              <a:buFontTx/>
              <a:buChar char="-"/>
            </a:pPr>
            <a:endParaRPr lang="en-IE" baseline="0" dirty="0" smtClean="0"/>
          </a:p>
          <a:p>
            <a:endParaRPr lang="en-IE" baseline="0" dirty="0" smtClean="0"/>
          </a:p>
          <a:p>
            <a:endParaRPr lang="en-IE" dirty="0" smtClean="0"/>
          </a:p>
          <a:p>
            <a:r>
              <a:rPr lang="en-IE" dirty="0" smtClean="0"/>
              <a:t>Ongoing monitoring</a:t>
            </a:r>
            <a:r>
              <a:rPr lang="en-IE" baseline="0" dirty="0" smtClean="0"/>
              <a:t> – again this needs to be planned for and built into the work programme of the LCDC</a:t>
            </a:r>
          </a:p>
          <a:p>
            <a:endParaRPr lang="en-IE" baseline="0" dirty="0" smtClean="0"/>
          </a:p>
          <a:p>
            <a:r>
              <a:rPr lang="en-IE" baseline="0" dirty="0" smtClean="0"/>
              <a:t>Ongoing consultation – consultation on the development of the plan is not enough – it needs to be ongoing, the landscape is changing all the time – dept of education are introducing new </a:t>
            </a:r>
            <a:r>
              <a:rPr lang="en-IE" b="1" baseline="0" dirty="0" smtClean="0"/>
              <a:t>skills </a:t>
            </a:r>
            <a:r>
              <a:rPr lang="en-IE" b="1" baseline="0" dirty="0" err="1" smtClean="0"/>
              <a:t>fora</a:t>
            </a:r>
            <a:r>
              <a:rPr lang="en-IE" b="1" baseline="0" dirty="0" smtClean="0"/>
              <a:t> </a:t>
            </a:r>
            <a:r>
              <a:rPr lang="en-IE" baseline="0" dirty="0" smtClean="0"/>
              <a:t>which the LCDC can link in with this work to inform itself as to new work in the area of education which in turn can feed in to the needs of the business sector in the area </a:t>
            </a:r>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15</a:t>
            </a:fld>
            <a:endParaRPr lang="en-US"/>
          </a:p>
        </p:txBody>
      </p:sp>
    </p:spTree>
    <p:extLst>
      <p:ext uri="{BB962C8B-B14F-4D97-AF65-F5344CB8AC3E}">
        <p14:creationId xmlns:p14="http://schemas.microsoft.com/office/powerpoint/2010/main" val="44784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We are</a:t>
            </a:r>
            <a:r>
              <a:rPr lang="en-IE" baseline="0" dirty="0" smtClean="0"/>
              <a:t> planning a national launch day for the LECPs – to mark all the hard work that has gone in to date to developing plans. – this is planned for 22</a:t>
            </a:r>
            <a:r>
              <a:rPr lang="en-IE" baseline="30000" dirty="0" smtClean="0"/>
              <a:t>nd</a:t>
            </a:r>
            <a:r>
              <a:rPr lang="en-IE" baseline="0" dirty="0" smtClean="0"/>
              <a:t> April</a:t>
            </a:r>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16</a:t>
            </a:fld>
            <a:endParaRPr lang="en-US"/>
          </a:p>
        </p:txBody>
      </p:sp>
    </p:spTree>
    <p:extLst>
      <p:ext uri="{BB962C8B-B14F-4D97-AF65-F5344CB8AC3E}">
        <p14:creationId xmlns:p14="http://schemas.microsoft.com/office/powerpoint/2010/main" val="527317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17</a:t>
            </a:fld>
            <a:endParaRPr lang="en-US"/>
          </a:p>
        </p:txBody>
      </p:sp>
    </p:spTree>
    <p:extLst>
      <p:ext uri="{BB962C8B-B14F-4D97-AF65-F5344CB8AC3E}">
        <p14:creationId xmlns:p14="http://schemas.microsoft.com/office/powerpoint/2010/main" val="98514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E" dirty="0" smtClean="0"/>
              <a:t>What</a:t>
            </a:r>
            <a:r>
              <a:rPr lang="en-IE" baseline="0" dirty="0" smtClean="0"/>
              <a:t> does a good LECP planning process look like </a:t>
            </a:r>
          </a:p>
          <a:p>
            <a:pPr lvl="0"/>
            <a:r>
              <a:rPr lang="en-IE" baseline="0" dirty="0" smtClean="0"/>
              <a:t>How many areas now have completed plans </a:t>
            </a:r>
          </a:p>
          <a:p>
            <a:pPr lvl="0"/>
            <a:r>
              <a:rPr lang="en-IE" baseline="0" dirty="0" smtClean="0"/>
              <a:t>What sort of actions are we seeing </a:t>
            </a:r>
          </a:p>
          <a:p>
            <a:pPr lvl="0"/>
            <a:r>
              <a:rPr lang="en-IE" baseline="0" dirty="0" smtClean="0"/>
              <a:t>So what's next – where do go from here </a:t>
            </a:r>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2</a:t>
            </a:fld>
            <a:endParaRPr lang="en-US"/>
          </a:p>
        </p:txBody>
      </p:sp>
    </p:spTree>
    <p:extLst>
      <p:ext uri="{BB962C8B-B14F-4D97-AF65-F5344CB8AC3E}">
        <p14:creationId xmlns:p14="http://schemas.microsoft.com/office/powerpoint/2010/main" val="1573443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42" indent="-169842" defTabSz="905818">
              <a:buFont typeface="Arial" pitchFamily="34" charset="0"/>
              <a:buChar char="•"/>
              <a:defRPr/>
            </a:pPr>
            <a:r>
              <a:rPr lang="en-IE" dirty="0" smtClean="0"/>
              <a:t>Basically the</a:t>
            </a:r>
            <a:r>
              <a:rPr lang="en-IE" baseline="0" dirty="0" smtClean="0"/>
              <a:t> intention was that LCDCs would develop a community plan – further consultation and discussion both internally and with stakeholder developed the thinking which resulted in a decision that there should be an integrated plan which would cover economic and community development of an area as these were very much intertwined </a:t>
            </a:r>
            <a:endParaRPr lang="en-IE" dirty="0" smtClean="0"/>
          </a:p>
          <a:p>
            <a:pPr marL="169842" indent="-169842" defTabSz="905818">
              <a:buFont typeface="Arial" pitchFamily="34" charset="0"/>
              <a:buChar char="•"/>
              <a:defRPr/>
            </a:pPr>
            <a:r>
              <a:rPr lang="en-IE" dirty="0" smtClean="0"/>
              <a:t>LCDCs are tasked</a:t>
            </a:r>
            <a:r>
              <a:rPr lang="en-IE" baseline="0" dirty="0" smtClean="0"/>
              <a:t> with bringing greater coordination and integration of services – that requires a mechanism </a:t>
            </a:r>
            <a:r>
              <a:rPr lang="en-IE" baseline="0" dirty="0" smtClean="0"/>
              <a:t>to bring everything together </a:t>
            </a:r>
          </a:p>
          <a:p>
            <a:pPr marL="169842" indent="-169842" defTabSz="905818">
              <a:buFont typeface="Arial" pitchFamily="34" charset="0"/>
              <a:buChar char="•"/>
              <a:defRPr/>
            </a:pPr>
            <a:r>
              <a:rPr lang="en-IE" dirty="0" smtClean="0"/>
              <a:t>Bring </a:t>
            </a:r>
            <a:r>
              <a:rPr lang="en-IE" b="1" dirty="0" smtClean="0"/>
              <a:t>coordination</a:t>
            </a:r>
            <a:r>
              <a:rPr lang="en-IE" dirty="0" smtClean="0"/>
              <a:t> (managing</a:t>
            </a:r>
            <a:r>
              <a:rPr lang="en-IE" baseline="0" dirty="0" smtClean="0"/>
              <a:t> better, making decisions on the full gambit of services) </a:t>
            </a:r>
            <a:r>
              <a:rPr lang="en-IE" dirty="0" smtClean="0"/>
              <a:t>to delivery of public-funded local and community development programmes - reduce duplication and overlap – again</a:t>
            </a:r>
            <a:r>
              <a:rPr lang="en-IE" baseline="0" dirty="0" smtClean="0"/>
              <a:t> the only way to do this is through planning, </a:t>
            </a:r>
            <a:r>
              <a:rPr lang="en-IE" baseline="0" dirty="0" smtClean="0"/>
              <a:t>this </a:t>
            </a:r>
            <a:r>
              <a:rPr lang="en-IE" baseline="0" dirty="0" smtClean="0"/>
              <a:t>needs engagement with bodies through the planning process, </a:t>
            </a:r>
            <a:endParaRPr lang="en-IE" baseline="0" dirty="0" smtClean="0"/>
          </a:p>
          <a:p>
            <a:pPr marL="169842" indent="-169842" defTabSz="905818">
              <a:buFont typeface="Arial" pitchFamily="34" charset="0"/>
              <a:buChar char="•"/>
              <a:defRPr/>
            </a:pPr>
            <a:r>
              <a:rPr lang="en-IE" b="1" dirty="0" smtClean="0"/>
              <a:t>Integration</a:t>
            </a:r>
            <a:r>
              <a:rPr lang="en-IE" dirty="0" smtClean="0"/>
              <a:t> </a:t>
            </a:r>
            <a:r>
              <a:rPr lang="en-IE" dirty="0" smtClean="0"/>
              <a:t>– (bringing</a:t>
            </a:r>
            <a:r>
              <a:rPr lang="en-IE" baseline="0" dirty="0" smtClean="0"/>
              <a:t> together) </a:t>
            </a:r>
            <a:r>
              <a:rPr lang="en-IE" dirty="0" smtClean="0"/>
              <a:t>Combine all available resources in order to deliver on the plan</a:t>
            </a:r>
          </a:p>
          <a:p>
            <a:pPr marL="169842" indent="-169842" defTabSz="905818">
              <a:buFont typeface="Arial" pitchFamily="34" charset="0"/>
              <a:buChar char="•"/>
              <a:defRPr/>
            </a:pPr>
            <a:r>
              <a:rPr lang="en-IE" b="1" dirty="0" smtClean="0"/>
              <a:t>Collaboration</a:t>
            </a:r>
            <a:r>
              <a:rPr lang="en-IE" dirty="0" smtClean="0"/>
              <a:t> – working together</a:t>
            </a:r>
            <a:r>
              <a:rPr lang="en-IE" baseline="0" dirty="0" smtClean="0"/>
              <a:t> to plan and deliver on an integrated plan will deliver more efficiently to communities and individuals, better targeting of resources </a:t>
            </a:r>
            <a:endParaRPr lang="en-IE" dirty="0" smtClean="0"/>
          </a:p>
          <a:p>
            <a:pPr marL="169842" indent="-169842" defTabSz="905818">
              <a:buFont typeface="Arial" pitchFamily="34" charset="0"/>
              <a:buChar char="•"/>
              <a:defRPr/>
            </a:pPr>
            <a:endParaRPr lang="en-IE" dirty="0" smtClean="0"/>
          </a:p>
          <a:p>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3</a:t>
            </a:fld>
            <a:endParaRPr lang="en-US"/>
          </a:p>
        </p:txBody>
      </p:sp>
    </p:spTree>
    <p:extLst>
      <p:ext uri="{BB962C8B-B14F-4D97-AF65-F5344CB8AC3E}">
        <p14:creationId xmlns:p14="http://schemas.microsoft.com/office/powerpoint/2010/main" val="1477893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 - </a:t>
            </a:r>
            <a:r>
              <a:rPr lang="en-IE" b="1" dirty="0"/>
              <a:t>Consultation </a:t>
            </a:r>
            <a:r>
              <a:rPr lang="en-IE" dirty="0"/>
              <a:t> at various stages throughout the process, </a:t>
            </a:r>
            <a:r>
              <a:rPr lang="en-IE" dirty="0" smtClean="0"/>
              <a:t>with communities</a:t>
            </a:r>
            <a:r>
              <a:rPr lang="en-IE" baseline="0" dirty="0" smtClean="0"/>
              <a:t> and stakeholders re </a:t>
            </a:r>
            <a:r>
              <a:rPr lang="en-IE" dirty="0" smtClean="0"/>
              <a:t>socio economic</a:t>
            </a:r>
            <a:r>
              <a:rPr lang="en-IE" baseline="0" dirty="0" smtClean="0"/>
              <a:t> stage and when draft is prepared and also with partners when </a:t>
            </a:r>
            <a:r>
              <a:rPr lang="en-IE" dirty="0" smtClean="0"/>
              <a:t>developing </a:t>
            </a:r>
            <a:r>
              <a:rPr lang="en-IE" dirty="0"/>
              <a:t>actions to deliver on the high level goals identified, </a:t>
            </a:r>
          </a:p>
          <a:p>
            <a:r>
              <a:rPr lang="en-IE" dirty="0"/>
              <a:t> - all areas undertook an extensive </a:t>
            </a:r>
            <a:r>
              <a:rPr lang="en-IE" b="1" dirty="0"/>
              <a:t>socio economic analysis </a:t>
            </a:r>
            <a:r>
              <a:rPr lang="en-IE" dirty="0"/>
              <a:t>of their areas, you now have a really good understanding of the strengths and weaknesses of your area and can justify the actions agreed </a:t>
            </a:r>
          </a:p>
          <a:p>
            <a:r>
              <a:rPr lang="en-IE" dirty="0"/>
              <a:t> - through </a:t>
            </a:r>
            <a:r>
              <a:rPr lang="en-IE" sz="1100" dirty="0"/>
              <a:t>consultation</a:t>
            </a:r>
            <a:r>
              <a:rPr lang="en-IE" dirty="0"/>
              <a:t> and analysis you have identified the </a:t>
            </a:r>
            <a:r>
              <a:rPr lang="en-IE" b="1" dirty="0"/>
              <a:t>needs of the areas </a:t>
            </a:r>
            <a:r>
              <a:rPr lang="en-IE" dirty="0"/>
              <a:t>and everyone who took part in the consultations have jointly come up with the </a:t>
            </a:r>
            <a:r>
              <a:rPr lang="en-IE" b="1" dirty="0"/>
              <a:t>solutions</a:t>
            </a:r>
            <a:r>
              <a:rPr lang="en-IE" dirty="0"/>
              <a:t> to meeting the needs </a:t>
            </a:r>
          </a:p>
          <a:p>
            <a:r>
              <a:rPr lang="en-IE" dirty="0"/>
              <a:t> - you have jointly identified </a:t>
            </a:r>
            <a:r>
              <a:rPr lang="en-IE" b="1" dirty="0" smtClean="0"/>
              <a:t>realistic objectives </a:t>
            </a:r>
            <a:r>
              <a:rPr lang="en-IE" b="1" dirty="0"/>
              <a:t>and actions </a:t>
            </a:r>
            <a:r>
              <a:rPr lang="en-IE" dirty="0" smtClean="0"/>
              <a:t>for the plan – </a:t>
            </a:r>
            <a:r>
              <a:rPr lang="en-IE" dirty="0"/>
              <a:t>these have been agreed on the basis that they can be delivered given the resources available </a:t>
            </a:r>
          </a:p>
          <a:p>
            <a:pPr marL="169842" indent="-169842">
              <a:buFontTx/>
              <a:buChar char="-"/>
            </a:pPr>
            <a:r>
              <a:rPr lang="en-IE" dirty="0"/>
              <a:t>As the consultation with stakeholders and delivery partners has taken place throughout the process </a:t>
            </a:r>
            <a:r>
              <a:rPr lang="en-IE" dirty="0" smtClean="0"/>
              <a:t>and </a:t>
            </a:r>
            <a:r>
              <a:rPr lang="en-IE" b="1" dirty="0" smtClean="0"/>
              <a:t>agreement was reached locally </a:t>
            </a:r>
            <a:r>
              <a:rPr lang="en-IE" dirty="0" smtClean="0"/>
              <a:t>there </a:t>
            </a:r>
            <a:r>
              <a:rPr lang="en-IE" dirty="0"/>
              <a:t>should be no surprises for anyone involved </a:t>
            </a:r>
          </a:p>
          <a:p>
            <a:r>
              <a:rPr lang="en-IE" dirty="0"/>
              <a:t> - </a:t>
            </a:r>
            <a:r>
              <a:rPr lang="en-IE" dirty="0" smtClean="0"/>
              <a:t>Finally – it</a:t>
            </a:r>
            <a:r>
              <a:rPr lang="en-IE" baseline="0" dirty="0" smtClean="0"/>
              <a:t> should be evident that the plan covers e</a:t>
            </a:r>
            <a:r>
              <a:rPr lang="en-IE" dirty="0" smtClean="0"/>
              <a:t>conomic </a:t>
            </a:r>
            <a:r>
              <a:rPr lang="en-IE" dirty="0"/>
              <a:t>and community </a:t>
            </a:r>
            <a:r>
              <a:rPr lang="en-IE" dirty="0" smtClean="0"/>
              <a:t>development and these</a:t>
            </a:r>
            <a:r>
              <a:rPr lang="en-IE" baseline="0" dirty="0" smtClean="0"/>
              <a:t> have </a:t>
            </a:r>
            <a:r>
              <a:rPr lang="en-IE" dirty="0" smtClean="0"/>
              <a:t>been </a:t>
            </a:r>
            <a:r>
              <a:rPr lang="en-IE" dirty="0"/>
              <a:t>effectively integrated – the plan clearly sets out the </a:t>
            </a:r>
            <a:r>
              <a:rPr lang="en-IE" b="1" dirty="0"/>
              <a:t>links between economic and community actions </a:t>
            </a:r>
            <a:r>
              <a:rPr lang="en-IE" dirty="0"/>
              <a:t>and how these actions combined will work towards delivering on the overall objectives  </a:t>
            </a:r>
          </a:p>
          <a:p>
            <a:endParaRPr lang="en-IE" dirty="0"/>
          </a:p>
          <a:p>
            <a:pPr defTabSz="905818">
              <a:defRPr/>
            </a:pPr>
            <a:r>
              <a:rPr lang="en-IE" dirty="0"/>
              <a:t> </a:t>
            </a:r>
          </a:p>
          <a:p>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4</a:t>
            </a:fld>
            <a:endParaRPr lang="en-US"/>
          </a:p>
        </p:txBody>
      </p:sp>
    </p:spTree>
    <p:extLst>
      <p:ext uri="{BB962C8B-B14F-4D97-AF65-F5344CB8AC3E}">
        <p14:creationId xmlns:p14="http://schemas.microsoft.com/office/powerpoint/2010/main" val="1355125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Significant</a:t>
            </a:r>
            <a:r>
              <a:rPr lang="en-IE" baseline="0" dirty="0" smtClean="0"/>
              <a:t> planning process set out in the </a:t>
            </a:r>
            <a:r>
              <a:rPr lang="en-IE" b="1" baseline="0" dirty="0" smtClean="0"/>
              <a:t>guidelines</a:t>
            </a:r>
            <a:r>
              <a:rPr lang="en-IE" baseline="0" dirty="0" smtClean="0"/>
              <a:t> – many steps and stages in terms of consultation with RAs, MDs, before final signoff but generally we are looking to see if the process generally has been followed– </a:t>
            </a:r>
          </a:p>
          <a:p>
            <a:pPr marL="171450" indent="-171450">
              <a:buFontTx/>
              <a:buChar char="-"/>
            </a:pPr>
            <a:r>
              <a:rPr lang="en-IE" b="1" baseline="0" dirty="0" smtClean="0">
                <a:solidFill>
                  <a:srgbClr val="FF0000"/>
                </a:solidFill>
              </a:rPr>
              <a:t>socio economic analysis </a:t>
            </a:r>
            <a:r>
              <a:rPr lang="en-IE" baseline="0" dirty="0" smtClean="0">
                <a:solidFill>
                  <a:srgbClr val="FF0000"/>
                </a:solidFill>
              </a:rPr>
              <a:t>- the plan will include a significant amount of information about the area you are planning for – </a:t>
            </a:r>
            <a:r>
              <a:rPr lang="en-IE" b="1" baseline="0" dirty="0" smtClean="0">
                <a:solidFill>
                  <a:srgbClr val="FF0000"/>
                </a:solidFill>
              </a:rPr>
              <a:t>demographics, deprivation, unemployment and employment, education, strengths </a:t>
            </a:r>
            <a:r>
              <a:rPr lang="en-IE" baseline="0" dirty="0" smtClean="0">
                <a:solidFill>
                  <a:srgbClr val="FF0000"/>
                </a:solidFill>
              </a:rPr>
              <a:t>you want to build on and weakness you want to do something about, comparative analysis against other counties in your region and against national averages  - </a:t>
            </a:r>
            <a:r>
              <a:rPr lang="en-IE" b="1" baseline="0" dirty="0" smtClean="0"/>
              <a:t>socio economic statement </a:t>
            </a:r>
            <a:r>
              <a:rPr lang="en-IE" baseline="0" dirty="0" smtClean="0"/>
              <a:t>setting out </a:t>
            </a:r>
            <a:r>
              <a:rPr lang="en-IE" b="1" baseline="0" dirty="0" smtClean="0"/>
              <a:t>high level goals </a:t>
            </a:r>
            <a:r>
              <a:rPr lang="en-IE" baseline="0" dirty="0" smtClean="0"/>
              <a:t>for the integrated plan, </a:t>
            </a:r>
          </a:p>
          <a:p>
            <a:pPr marL="171450" indent="-171450">
              <a:buFontTx/>
              <a:buChar char="-"/>
            </a:pPr>
            <a:r>
              <a:rPr lang="en-IE" baseline="0" dirty="0" smtClean="0"/>
              <a:t>the development of </a:t>
            </a:r>
            <a:r>
              <a:rPr lang="en-IE" b="1" baseline="0" dirty="0" smtClean="0"/>
              <a:t>economic development objectives and community development objectives </a:t>
            </a:r>
            <a:r>
              <a:rPr lang="en-IE" baseline="0" dirty="0" smtClean="0"/>
              <a:t>– these set out what you want do to,  the intentions/aims that you want to achieve</a:t>
            </a:r>
          </a:p>
          <a:p>
            <a:r>
              <a:rPr lang="en-IE" baseline="0" dirty="0" smtClean="0"/>
              <a:t>- Then the plan will set out </a:t>
            </a:r>
            <a:r>
              <a:rPr lang="en-IE" b="1" baseline="0" dirty="0" smtClean="0"/>
              <a:t>mid level actions </a:t>
            </a:r>
            <a:r>
              <a:rPr lang="en-IE" baseline="0" dirty="0" smtClean="0"/>
              <a:t>that will meet these objectives – these actions need to be measurable, you need to set targets against which progress in meeting the objectives can be measured -  otherwise you have no way of knowing if you will achieve your objective</a:t>
            </a:r>
          </a:p>
          <a:p>
            <a:endParaRPr lang="en-IE" baseline="0" dirty="0" smtClean="0"/>
          </a:p>
          <a:p>
            <a:r>
              <a:rPr lang="en-IE" baseline="0" dirty="0" smtClean="0"/>
              <a:t>These actions then need be assigned to a lead and partners to deliver on – with timelines </a:t>
            </a:r>
            <a:endParaRPr lang="en-IE" dirty="0" smtClean="0"/>
          </a:p>
          <a:p>
            <a:endParaRPr lang="en-IE" dirty="0" smtClean="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5</a:t>
            </a:fld>
            <a:endParaRPr lang="en-US"/>
          </a:p>
        </p:txBody>
      </p:sp>
    </p:spTree>
    <p:extLst>
      <p:ext uri="{BB962C8B-B14F-4D97-AF65-F5344CB8AC3E}">
        <p14:creationId xmlns:p14="http://schemas.microsoft.com/office/powerpoint/2010/main" val="23930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It is not the</a:t>
            </a:r>
            <a:r>
              <a:rPr lang="en-IE" baseline="0" dirty="0" smtClean="0"/>
              <a:t> actions of other bodies </a:t>
            </a:r>
            <a:endParaRPr lang="en-IE" dirty="0" smtClean="0"/>
          </a:p>
          <a:p>
            <a:r>
              <a:rPr lang="en-IE" dirty="0" smtClean="0"/>
              <a:t>It is not based on a dedicated pot</a:t>
            </a:r>
            <a:r>
              <a:rPr lang="en-IE" baseline="0" dirty="0" smtClean="0"/>
              <a:t> of money to come centrally and </a:t>
            </a:r>
            <a:endParaRPr lang="en-IE" dirty="0" smtClean="0"/>
          </a:p>
          <a:p>
            <a:r>
              <a:rPr lang="en-IE" dirty="0" smtClean="0"/>
              <a:t>It will</a:t>
            </a:r>
            <a:r>
              <a:rPr lang="en-IE" baseline="0" dirty="0" smtClean="0"/>
              <a:t> not be complete when the plan is signed off</a:t>
            </a:r>
          </a:p>
          <a:p>
            <a:endParaRPr lang="en-IE" baseline="0" dirty="0" smtClean="0"/>
          </a:p>
          <a:p>
            <a:r>
              <a:rPr lang="en-IE" baseline="0" dirty="0" smtClean="0"/>
              <a:t>In reality its the opposite of all of these</a:t>
            </a:r>
            <a:endParaRPr lang="en-IE" dirty="0" smtClean="0"/>
          </a:p>
          <a:p>
            <a:endParaRPr lang="en-IE" dirty="0" smtClean="0"/>
          </a:p>
          <a:p>
            <a:r>
              <a:rPr lang="en-IE" dirty="0" smtClean="0"/>
              <a:t>So again it boils</a:t>
            </a:r>
            <a:r>
              <a:rPr lang="en-IE" baseline="0" dirty="0" smtClean="0"/>
              <a:t> down to this – a plan that adds value, draws together partners with a view to coordinating and integrating services in a way that brings a far greater result for people and communities</a:t>
            </a:r>
            <a:endParaRPr lang="en-IE" dirty="0" smtClean="0"/>
          </a:p>
          <a:p>
            <a:r>
              <a:rPr lang="en-IE" dirty="0" smtClean="0"/>
              <a:t>1 - A value</a:t>
            </a:r>
            <a:r>
              <a:rPr lang="en-IE" baseline="0" dirty="0" smtClean="0"/>
              <a:t> added plan – include actions that will be delivered by multiple partners, that would otherwise not happen </a:t>
            </a:r>
          </a:p>
          <a:p>
            <a:r>
              <a:rPr lang="en-IE" dirty="0" smtClean="0"/>
              <a:t>2 - Funding</a:t>
            </a:r>
            <a:r>
              <a:rPr lang="en-IE" baseline="0" dirty="0" smtClean="0"/>
              <a:t> is already there but through planning in a better way we will bring greater coordination to the actions of other bodies – avoid duplication and overlap – make the funding go further</a:t>
            </a:r>
            <a:endParaRPr lang="en-IE" dirty="0" smtClean="0"/>
          </a:p>
          <a:p>
            <a:r>
              <a:rPr lang="en-IE" dirty="0" smtClean="0"/>
              <a:t>3 - After</a:t>
            </a:r>
            <a:r>
              <a:rPr lang="en-IE" baseline="0" dirty="0" smtClean="0"/>
              <a:t> the plan is compete there will be 5 years of monitoring and reviewing work to implement – review, revise and implement, this is a living document </a:t>
            </a:r>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6</a:t>
            </a:fld>
            <a:endParaRPr lang="en-US"/>
          </a:p>
        </p:txBody>
      </p:sp>
    </p:spTree>
    <p:extLst>
      <p:ext uri="{BB962C8B-B14F-4D97-AF65-F5344CB8AC3E}">
        <p14:creationId xmlns:p14="http://schemas.microsoft.com/office/powerpoint/2010/main" val="869155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This diagram represents the national to local planning</a:t>
            </a:r>
            <a:r>
              <a:rPr lang="en-IE" baseline="0" dirty="0" smtClean="0"/>
              <a:t> framework – this will give you an idea of where the LECPs fit in in the bigger picture – the plans are required to be consistent with regional and national planning and strategies – the ultimate aim is that there is development in all areas of Ireland  - priority here is to get people back to work and the </a:t>
            </a:r>
            <a:r>
              <a:rPr lang="en-IE" baseline="0" dirty="0" err="1" smtClean="0"/>
              <a:t>econony</a:t>
            </a:r>
            <a:r>
              <a:rPr lang="en-IE" baseline="0" dirty="0" smtClean="0"/>
              <a:t> growing </a:t>
            </a:r>
          </a:p>
          <a:p>
            <a:r>
              <a:rPr lang="en-IE" baseline="0" dirty="0" smtClean="0"/>
              <a:t>EU 2020 – Europe's ten year jobs and growth strategy - </a:t>
            </a:r>
            <a:r>
              <a:rPr lang="en-IE" dirty="0" smtClean="0"/>
              <a:t>Five headline targets have been agreed for the EU to achieve by the end of 2020. These cover </a:t>
            </a:r>
            <a:r>
              <a:rPr lang="en-IE" b="1" dirty="0" smtClean="0"/>
              <a:t>employment; research and development; climate/energy; education; social inclusion and poverty reduction.</a:t>
            </a:r>
          </a:p>
          <a:p>
            <a:r>
              <a:rPr lang="en-IE" b="1" dirty="0" smtClean="0"/>
              <a:t>Ireland</a:t>
            </a:r>
            <a:r>
              <a:rPr lang="en-IE" b="1" baseline="0" dirty="0" smtClean="0"/>
              <a:t> NRP - </a:t>
            </a:r>
            <a:r>
              <a:rPr lang="en-IE" dirty="0" smtClean="0"/>
              <a:t>All Member States have committed to the Europe 2020 strategy. Ireland translates the overall EU objectives into national targets in its </a:t>
            </a:r>
            <a:r>
              <a:rPr lang="en-IE" b="1" dirty="0" smtClean="0"/>
              <a:t>National Reform Programme</a:t>
            </a:r>
            <a:r>
              <a:rPr lang="en-IE" dirty="0" smtClean="0"/>
              <a:t> – country's policies and measures to sustain growth and jobs and to reach the Europe 2020 targets.  - </a:t>
            </a:r>
            <a:r>
              <a:rPr lang="en-IE" dirty="0"/>
              <a:t>strengthening the domestic economy and prioritising new jobs for the unemployed; delivering better working and living standards; and responsible and sustainable management of the public finances </a:t>
            </a:r>
          </a:p>
          <a:p>
            <a:r>
              <a:rPr lang="en-IE" b="1" dirty="0"/>
              <a:t>National planning </a:t>
            </a:r>
            <a:r>
              <a:rPr lang="en-IE" b="1" dirty="0" err="1"/>
              <a:t>framwork</a:t>
            </a:r>
            <a:r>
              <a:rPr lang="en-IE" b="1" dirty="0"/>
              <a:t> – a </a:t>
            </a:r>
            <a:r>
              <a:rPr lang="en-IE" dirty="0"/>
              <a:t>new national planning framework is being developed to provide the context for national spatial planning for the next decade and beyond. This will involve reshaping and focusing our national spatial strategy to meet today’s and tomorrow’s challenges. </a:t>
            </a:r>
          </a:p>
          <a:p>
            <a:r>
              <a:rPr lang="en-IE" dirty="0"/>
              <a:t>Regional assemblies will use the NPF to development  </a:t>
            </a:r>
            <a:r>
              <a:rPr lang="en-IE" b="1" dirty="0"/>
              <a:t>RSESs</a:t>
            </a:r>
          </a:p>
          <a:p>
            <a:endParaRPr lang="en-IE" b="1" dirty="0"/>
          </a:p>
          <a:p>
            <a:r>
              <a:rPr lang="en-IE" b="1" dirty="0"/>
              <a:t>The LECPs then need to be cognisant of and consistent with all of these regional and national plans and strategies - </a:t>
            </a:r>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7</a:t>
            </a:fld>
            <a:endParaRPr lang="en-US"/>
          </a:p>
        </p:txBody>
      </p:sp>
    </p:spTree>
    <p:extLst>
      <p:ext uri="{BB962C8B-B14F-4D97-AF65-F5344CB8AC3E}">
        <p14:creationId xmlns:p14="http://schemas.microsoft.com/office/powerpoint/2010/main" val="3742456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Fantastic progress made to date, of the 31 plans,</a:t>
            </a:r>
            <a:r>
              <a:rPr lang="en-IE" baseline="0" dirty="0" smtClean="0"/>
              <a:t> we have received </a:t>
            </a:r>
            <a:r>
              <a:rPr lang="en-IE" baseline="0" dirty="0" smtClean="0"/>
              <a:t>25 </a:t>
            </a:r>
            <a:r>
              <a:rPr lang="en-IE" baseline="0" dirty="0" smtClean="0"/>
              <a:t>final plans approved by Council, </a:t>
            </a:r>
            <a:r>
              <a:rPr lang="en-IE" baseline="0" dirty="0" smtClean="0"/>
              <a:t>2 more by end of the month with remaining 4 in June and July. For the majority it </a:t>
            </a:r>
            <a:r>
              <a:rPr lang="en-IE" dirty="0" smtClean="0"/>
              <a:t>has </a:t>
            </a:r>
            <a:r>
              <a:rPr lang="en-IE" dirty="0" smtClean="0"/>
              <a:t>taken just over a year for</a:t>
            </a:r>
            <a:r>
              <a:rPr lang="en-IE" baseline="0" dirty="0" smtClean="0"/>
              <a:t> the majority of areas to develop the plans – there had  been a considerable amount of work put in at local level to develop the plans </a:t>
            </a:r>
            <a:r>
              <a:rPr lang="en-IE" dirty="0" smtClean="0"/>
              <a:t> </a:t>
            </a:r>
          </a:p>
          <a:p>
            <a:r>
              <a:rPr lang="en-IE" dirty="0" smtClean="0"/>
              <a:t>31 </a:t>
            </a:r>
            <a:r>
              <a:rPr lang="en-IE" dirty="0" smtClean="0"/>
              <a:t>plans </a:t>
            </a:r>
          </a:p>
          <a:p>
            <a:endParaRPr lang="en-IE" dirty="0" smtClean="0"/>
          </a:p>
          <a:p>
            <a:r>
              <a:rPr lang="en-IE" dirty="0" smtClean="0"/>
              <a:t>Roscommon and Cork</a:t>
            </a:r>
            <a:r>
              <a:rPr lang="en-IE" baseline="0" dirty="0" smtClean="0"/>
              <a:t> County by end April</a:t>
            </a:r>
          </a:p>
          <a:p>
            <a:r>
              <a:rPr lang="en-IE" baseline="0" dirty="0" smtClean="0"/>
              <a:t>Wexford and </a:t>
            </a:r>
            <a:r>
              <a:rPr lang="en-IE" baseline="0" dirty="0" err="1" smtClean="0"/>
              <a:t>longford</a:t>
            </a:r>
            <a:r>
              <a:rPr lang="en-IE" baseline="0" dirty="0" smtClean="0"/>
              <a:t> June</a:t>
            </a:r>
          </a:p>
          <a:p>
            <a:r>
              <a:rPr lang="en-IE" baseline="0" dirty="0" smtClean="0"/>
              <a:t>Cork City and Limerick July </a:t>
            </a:r>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8</a:t>
            </a:fld>
            <a:endParaRPr lang="en-US"/>
          </a:p>
        </p:txBody>
      </p:sp>
    </p:spTree>
    <p:extLst>
      <p:ext uri="{BB962C8B-B14F-4D97-AF65-F5344CB8AC3E}">
        <p14:creationId xmlns:p14="http://schemas.microsoft.com/office/powerpoint/2010/main" val="2980648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Cavan – Upper Shannon Erne Future Economy Project – how business-led regional development can lead to economic growth and job creation across counties (</a:t>
            </a:r>
            <a:r>
              <a:rPr lang="en-IE" dirty="0" smtClean="0"/>
              <a:t>this is viewed as an</a:t>
            </a:r>
            <a:r>
              <a:rPr lang="en-IE" baseline="0" dirty="0" smtClean="0"/>
              <a:t> important mechanism to </a:t>
            </a:r>
            <a:r>
              <a:rPr lang="en-IE" b="1" baseline="0" dirty="0" smtClean="0"/>
              <a:t>pursue funding on a regional collaborative basis </a:t>
            </a:r>
            <a:r>
              <a:rPr lang="en-IE" baseline="0" dirty="0" smtClean="0"/>
              <a:t>– </a:t>
            </a:r>
            <a:r>
              <a:rPr lang="en-IE" baseline="0" dirty="0" err="1" smtClean="0"/>
              <a:t>ie</a:t>
            </a:r>
            <a:r>
              <a:rPr lang="en-IE" baseline="0" dirty="0" smtClean="0"/>
              <a:t> cooperation measure of the LEADER strategy</a:t>
            </a:r>
            <a:endParaRPr lang="en-IE" dirty="0"/>
          </a:p>
          <a:p>
            <a:r>
              <a:rPr lang="en-IE" dirty="0" err="1"/>
              <a:t>Fingal</a:t>
            </a:r>
            <a:r>
              <a:rPr lang="en-IE" dirty="0"/>
              <a:t> - develop linked walking and cycling trails with cultural and historical signage, with scope for small businesses such as guiding. (LA, C+V sector, </a:t>
            </a:r>
            <a:r>
              <a:rPr lang="en-IE" dirty="0" err="1"/>
              <a:t>Fingal</a:t>
            </a:r>
            <a:r>
              <a:rPr lang="en-IE" dirty="0"/>
              <a:t> Community network)</a:t>
            </a:r>
          </a:p>
          <a:p>
            <a:r>
              <a:rPr lang="en-IE" dirty="0"/>
              <a:t>Galway City - develop vacant spaces for allotment use, social enterprises etc. Provide a training programme to </a:t>
            </a:r>
            <a:r>
              <a:rPr lang="en-IE" dirty="0" err="1"/>
              <a:t>kickstart</a:t>
            </a:r>
            <a:r>
              <a:rPr lang="en-IE" dirty="0"/>
              <a:t> their use.(ETB, HSE, Brothers of Charity, LDC).</a:t>
            </a:r>
          </a:p>
          <a:p>
            <a:endParaRPr lang="en-IE" dirty="0" smtClean="0"/>
          </a:p>
          <a:p>
            <a:endParaRPr lang="en-IE" dirty="0" smtClean="0"/>
          </a:p>
          <a:p>
            <a:r>
              <a:rPr lang="en-IE" dirty="0" smtClean="0"/>
              <a:t>Cavan – </a:t>
            </a:r>
            <a:endParaRPr lang="en-IE" dirty="0"/>
          </a:p>
        </p:txBody>
      </p:sp>
      <p:sp>
        <p:nvSpPr>
          <p:cNvPr id="4" name="Slide Number Placeholder 3"/>
          <p:cNvSpPr>
            <a:spLocks noGrp="1"/>
          </p:cNvSpPr>
          <p:nvPr>
            <p:ph type="sldNum" sz="quarter" idx="10"/>
          </p:nvPr>
        </p:nvSpPr>
        <p:spPr/>
        <p:txBody>
          <a:bodyPr/>
          <a:lstStyle/>
          <a:p>
            <a:pPr>
              <a:defRPr/>
            </a:pPr>
            <a:fld id="{9C4D90F2-38F3-40DF-AED5-22CCF90632DE}" type="slidenum">
              <a:rPr lang="en-US" smtClean="0"/>
              <a:pPr>
                <a:defRPr/>
              </a:pPr>
              <a:t>9</a:t>
            </a:fld>
            <a:endParaRPr lang="en-US"/>
          </a:p>
        </p:txBody>
      </p:sp>
    </p:spTree>
    <p:extLst>
      <p:ext uri="{BB962C8B-B14F-4D97-AF65-F5344CB8AC3E}">
        <p14:creationId xmlns:p14="http://schemas.microsoft.com/office/powerpoint/2010/main" val="1889626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76200" y="-747464"/>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311150" y="1124744"/>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17397BC3-69DF-421A-A595-EA15C0451D6C}" type="datetimeFigureOut">
              <a:rPr lang="en-IE"/>
              <a:pPr>
                <a:defRPr/>
              </a:pPr>
              <a:t>19/04/2016</a:t>
            </a:fld>
            <a:endParaRPr lang="en-GB"/>
          </a:p>
        </p:txBody>
      </p:sp>
      <p:sp>
        <p:nvSpPr>
          <p:cNvPr id="16" name="Footer Placeholder 16"/>
          <p:cNvSpPr>
            <a:spLocks noGrp="1"/>
          </p:cNvSpPr>
          <p:nvPr>
            <p:ph type="ftr" sz="quarter" idx="11"/>
          </p:nvPr>
        </p:nvSpPr>
        <p:spPr/>
        <p:txBody>
          <a:bodyPr/>
          <a:lstStyle>
            <a:lvl1pPr>
              <a:defRPr/>
            </a:lvl1pPr>
          </a:lstStyle>
          <a:p>
            <a:pPr>
              <a:defRPr/>
            </a:pPr>
            <a:endParaRPr lang="en-GB"/>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0D15075-6B55-4698-A323-F4975B7D5111}" type="slidenum">
              <a:rPr lang="en-GB"/>
              <a:pPr>
                <a:defRPr/>
              </a:pPr>
              <a:t>‹#›</a:t>
            </a:fld>
            <a:endParaRPr lang="en-GB"/>
          </a:p>
        </p:txBody>
      </p:sp>
    </p:spTree>
    <p:extLst>
      <p:ext uri="{BB962C8B-B14F-4D97-AF65-F5344CB8AC3E}">
        <p14:creationId xmlns:p14="http://schemas.microsoft.com/office/powerpoint/2010/main" val="26215165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87C085-F0F9-40D1-9D20-B29DC5FA532A}" type="datetimeFigureOut">
              <a:rPr lang="en-IE"/>
              <a:pPr>
                <a:defRPr/>
              </a:pPr>
              <a:t>19/04/2016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0E8DFEA-6837-4A91-A28D-04302311CF82}" type="slidenum">
              <a:rPr lang="en-GB"/>
              <a:pPr>
                <a:defRPr/>
              </a:pPr>
              <a:t>‹#›</a:t>
            </a:fld>
            <a:endParaRPr lang="en-GB"/>
          </a:p>
        </p:txBody>
      </p:sp>
    </p:spTree>
    <p:extLst>
      <p:ext uri="{BB962C8B-B14F-4D97-AF65-F5344CB8AC3E}">
        <p14:creationId xmlns:p14="http://schemas.microsoft.com/office/powerpoint/2010/main" val="43182488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0DBCE38D-1028-40FF-B7BD-88BC60ED6D6A}" type="slidenum">
              <a:rPr lang="en-GB"/>
              <a:pPr>
                <a:defRPr/>
              </a:pPr>
              <a:t>‹#›</a:t>
            </a:fld>
            <a:endParaRPr lang="en-GB"/>
          </a:p>
        </p:txBody>
      </p:sp>
      <p:sp>
        <p:nvSpPr>
          <p:cNvPr id="14" name="Date Placeholder 3"/>
          <p:cNvSpPr>
            <a:spLocks noGrp="1"/>
          </p:cNvSpPr>
          <p:nvPr>
            <p:ph type="dt" sz="half" idx="11"/>
          </p:nvPr>
        </p:nvSpPr>
        <p:spPr/>
        <p:txBody>
          <a:bodyPr/>
          <a:lstStyle>
            <a:lvl1pPr>
              <a:defRPr/>
            </a:lvl1pPr>
          </a:lstStyle>
          <a:p>
            <a:pPr>
              <a:defRPr/>
            </a:pPr>
            <a:fld id="{1C7283B5-987D-4E3D-A6AF-70364B831DBB}" type="datetimeFigureOut">
              <a:rPr lang="en-IE"/>
              <a:pPr>
                <a:defRPr/>
              </a:pPr>
              <a:t>19/04/2016</a:t>
            </a:fld>
            <a:endParaRPr lang="en-GB"/>
          </a:p>
        </p:txBody>
      </p:sp>
      <p:sp>
        <p:nvSpPr>
          <p:cNvPr id="15" name="Footer Placeholder 4"/>
          <p:cNvSpPr>
            <a:spLocks noGrp="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4453731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a:xfrm>
            <a:off x="4362450" y="1027113"/>
            <a:ext cx="457200" cy="441325"/>
          </a:xfrm>
        </p:spPr>
        <p:txBody>
          <a:bodyPr/>
          <a:lstStyle>
            <a:lvl1pPr>
              <a:defRPr/>
            </a:lvl1pPr>
          </a:lstStyle>
          <a:p>
            <a:pPr>
              <a:defRPr/>
            </a:pPr>
            <a:fld id="{08AEEA6C-C63A-411B-9AE4-913ECE6F44B9}" type="slidenum">
              <a:rPr lang="en-GB"/>
              <a:pPr>
                <a:defRPr/>
              </a:pPr>
              <a:t>‹#›</a:t>
            </a:fld>
            <a:endParaRPr lang="en-GB"/>
          </a:p>
        </p:txBody>
      </p:sp>
    </p:spTree>
    <p:extLst>
      <p:ext uri="{BB962C8B-B14F-4D97-AF65-F5344CB8AC3E}">
        <p14:creationId xmlns:p14="http://schemas.microsoft.com/office/powerpoint/2010/main" val="13729083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GB"/>
          </a:p>
        </p:txBody>
      </p:sp>
      <p:sp>
        <p:nvSpPr>
          <p:cNvPr id="16" name="Date Placeholder 3"/>
          <p:cNvSpPr>
            <a:spLocks noGrp="1"/>
          </p:cNvSpPr>
          <p:nvPr>
            <p:ph type="dt" sz="half" idx="11"/>
          </p:nvPr>
        </p:nvSpPr>
        <p:spPr/>
        <p:txBody>
          <a:bodyPr/>
          <a:lstStyle>
            <a:lvl1pPr>
              <a:defRPr/>
            </a:lvl1pPr>
          </a:lstStyle>
          <a:p>
            <a:pPr>
              <a:defRPr/>
            </a:pPr>
            <a:fld id="{DD35C877-24D8-4768-999F-A899C0E5A946}" type="datetimeFigureOut">
              <a:rPr lang="en-IE"/>
              <a:pPr>
                <a:defRPr/>
              </a:pPr>
              <a:t>19/04/2016</a:t>
            </a:fld>
            <a:endParaRPr lang="en-GB"/>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B742E196-4783-4547-ADA7-0A2F5E8376F9}" type="slidenum">
              <a:rPr lang="en-GB"/>
              <a:pPr>
                <a:defRPr/>
              </a:pPr>
              <a:t>‹#›</a:t>
            </a:fld>
            <a:endParaRPr lang="en-GB"/>
          </a:p>
        </p:txBody>
      </p:sp>
    </p:spTree>
    <p:extLst>
      <p:ext uri="{BB962C8B-B14F-4D97-AF65-F5344CB8AC3E}">
        <p14:creationId xmlns:p14="http://schemas.microsoft.com/office/powerpoint/2010/main" val="31822023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IE"/>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9D351707-E300-4958-B87F-C9BE23758CC3}" type="datetimeFigureOut">
              <a:rPr lang="en-IE"/>
              <a:pPr>
                <a:defRPr/>
              </a:pPr>
              <a:t>19/04/2016</a:t>
            </a:fld>
            <a:endParaRPr lang="en-GB"/>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6A9C9B28-6FA7-46EB-9332-BF89D1A59BFC}" type="slidenum">
              <a:rPr lang="en-GB"/>
              <a:pPr>
                <a:defRPr/>
              </a:pPr>
              <a:t>‹#›</a:t>
            </a:fld>
            <a:endParaRPr lang="en-GB"/>
          </a:p>
        </p:txBody>
      </p:sp>
    </p:spTree>
    <p:extLst>
      <p:ext uri="{BB962C8B-B14F-4D97-AF65-F5344CB8AC3E}">
        <p14:creationId xmlns:p14="http://schemas.microsoft.com/office/powerpoint/2010/main" val="181762500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IE"/>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812F3E09-8AA2-43E2-8022-1971807B0138}" type="datetimeFigureOut">
              <a:rPr lang="en-IE"/>
              <a:pPr>
                <a:defRPr/>
              </a:pPr>
              <a:t>19/04/2016</a:t>
            </a:fld>
            <a:endParaRPr lang="en-GB"/>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GB"/>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05D2F8F3-6C3F-4867-8852-DBDD4632F964}" type="slidenum">
              <a:rPr lang="en-GB"/>
              <a:pPr>
                <a:defRPr/>
              </a:pPr>
              <a:t>‹#›</a:t>
            </a:fld>
            <a:endParaRPr lang="en-GB"/>
          </a:p>
        </p:txBody>
      </p:sp>
    </p:spTree>
    <p:extLst>
      <p:ext uri="{BB962C8B-B14F-4D97-AF65-F5344CB8AC3E}">
        <p14:creationId xmlns:p14="http://schemas.microsoft.com/office/powerpoint/2010/main" val="35421808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709015C1-9B16-433A-953F-EB2F11571270}" type="datetimeFigureOut">
              <a:rPr lang="en-IE"/>
              <a:pPr>
                <a:defRPr/>
              </a:pPr>
              <a:t>19/04/2016</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31F1962-D53D-4687-B591-FFE2A76A7D02}" type="slidenum">
              <a:rPr lang="en-GB"/>
              <a:pPr>
                <a:defRPr/>
              </a:pPr>
              <a:t>‹#›</a:t>
            </a:fld>
            <a:endParaRPr lang="en-GB"/>
          </a:p>
        </p:txBody>
      </p:sp>
    </p:spTree>
    <p:extLst>
      <p:ext uri="{BB962C8B-B14F-4D97-AF65-F5344CB8AC3E}">
        <p14:creationId xmlns:p14="http://schemas.microsoft.com/office/powerpoint/2010/main" val="17540001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fld id="{385F0171-D78D-4C5D-8C04-CE2B6C84B7E1}" type="datetimeFigureOut">
              <a:rPr lang="en-IE"/>
              <a:pPr>
                <a:defRPr/>
              </a:pPr>
              <a:t>19/04/2016</a:t>
            </a:fld>
            <a:endParaRPr lang="en-GB"/>
          </a:p>
        </p:txBody>
      </p:sp>
      <p:sp>
        <p:nvSpPr>
          <p:cNvPr id="9" name="Footer Placeholder 2"/>
          <p:cNvSpPr>
            <a:spLocks noGrp="1"/>
          </p:cNvSpPr>
          <p:nvPr>
            <p:ph type="ftr" sz="quarter" idx="11"/>
          </p:nvPr>
        </p:nvSpPr>
        <p:spPr/>
        <p:txBody>
          <a:bodyPr/>
          <a:lstStyle>
            <a:lvl1pPr>
              <a:defRPr/>
            </a:lvl1pPr>
          </a:lstStyle>
          <a:p>
            <a:pPr>
              <a:defRPr/>
            </a:pPr>
            <a:endParaRPr lang="en-GB"/>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9D955B94-3AF3-4338-B85C-B0B302B9A430}" type="slidenum">
              <a:rPr lang="en-GB"/>
              <a:pPr>
                <a:defRPr/>
              </a:pPr>
              <a:t>‹#›</a:t>
            </a:fld>
            <a:endParaRPr lang="en-GB"/>
          </a:p>
        </p:txBody>
      </p:sp>
    </p:spTree>
    <p:extLst>
      <p:ext uri="{BB962C8B-B14F-4D97-AF65-F5344CB8AC3E}">
        <p14:creationId xmlns:p14="http://schemas.microsoft.com/office/powerpoint/2010/main" val="1703919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3127F045-798F-4985-80E2-1F2543A0F1ED}" type="slidenum">
              <a:rPr lang="en-GB"/>
              <a:pPr>
                <a:defRPr/>
              </a:pPr>
              <a:t>‹#›</a:t>
            </a:fld>
            <a:endParaRPr lang="en-GB"/>
          </a:p>
        </p:txBody>
      </p:sp>
      <p:sp>
        <p:nvSpPr>
          <p:cNvPr id="17" name="Date Placeholder 4"/>
          <p:cNvSpPr>
            <a:spLocks noGrp="1"/>
          </p:cNvSpPr>
          <p:nvPr>
            <p:ph type="dt" sz="half" idx="11"/>
          </p:nvPr>
        </p:nvSpPr>
        <p:spPr/>
        <p:txBody>
          <a:bodyPr/>
          <a:lstStyle>
            <a:lvl1pPr>
              <a:defRPr/>
            </a:lvl1pPr>
          </a:lstStyle>
          <a:p>
            <a:pPr>
              <a:defRPr/>
            </a:pPr>
            <a:fld id="{955F41F5-BADD-4811-AE91-BD21244D57B2}" type="datetimeFigureOut">
              <a:rPr lang="en-IE"/>
              <a:pPr>
                <a:defRPr/>
              </a:pPr>
              <a:t>19/04/2016</a:t>
            </a:fld>
            <a:endParaRPr lang="en-GB"/>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GB"/>
          </a:p>
        </p:txBody>
      </p:sp>
    </p:spTree>
    <p:extLst>
      <p:ext uri="{BB962C8B-B14F-4D97-AF65-F5344CB8AC3E}">
        <p14:creationId xmlns:p14="http://schemas.microsoft.com/office/powerpoint/2010/main" val="405136637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164CD4E9-28B3-4302-9C76-20DFF890AB1B}" type="slidenum">
              <a:rPr lang="en-GB"/>
              <a:pPr>
                <a:defRPr/>
              </a:pPr>
              <a:t>‹#›</a:t>
            </a:fld>
            <a:endParaRPr lang="en-GB"/>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CBF122DA-2283-4E42-8CD9-36BE02CB1494}" type="datetimeFigureOut">
              <a:rPr lang="en-IE"/>
              <a:pPr>
                <a:defRPr/>
              </a:pPr>
              <a:t>19/04/2016</a:t>
            </a:fld>
            <a:endParaRPr lang="en-GB"/>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GB"/>
          </a:p>
        </p:txBody>
      </p:sp>
    </p:spTree>
    <p:extLst>
      <p:ext uri="{BB962C8B-B14F-4D97-AF65-F5344CB8AC3E}">
        <p14:creationId xmlns:p14="http://schemas.microsoft.com/office/powerpoint/2010/main" val="302306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051"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052"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053"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fld id="{3ADD83A5-0178-4549-9310-C9865B640C22}" type="datetimeFigureOut">
              <a:rPr lang="en-IE"/>
              <a:pPr>
                <a:defRPr/>
              </a:pPr>
              <a:t>19/04/2016</a:t>
            </a:fld>
            <a:endParaRPr lang="en-IE"/>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IE"/>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6A303195-5CFF-43AD-86DA-C7DC5F0E6EFC}" type="slidenum">
              <a:rPr lang="en-IE"/>
              <a:pPr>
                <a:defRPr/>
              </a:pPr>
              <a:t>‹#›</a:t>
            </a:fld>
            <a:endParaRPr lang="en-IE"/>
          </a:p>
        </p:txBody>
      </p:sp>
      <p:sp>
        <p:nvSpPr>
          <p:cNvPr id="2062"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5051" r:id="rId1"/>
    <p:sldLayoutId id="2147485052" r:id="rId2"/>
    <p:sldLayoutId id="2147485053" r:id="rId3"/>
    <p:sldLayoutId id="2147485054" r:id="rId4"/>
    <p:sldLayoutId id="2147485055" r:id="rId5"/>
    <p:sldLayoutId id="2147485056" r:id="rId6"/>
    <p:sldLayoutId id="2147485057" r:id="rId7"/>
    <p:sldLayoutId id="2147485058" r:id="rId8"/>
    <p:sldLayoutId id="2147485059" r:id="rId9"/>
    <p:sldLayoutId id="2147485060" r:id="rId10"/>
    <p:sldLayoutId id="2147485061"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2819400"/>
            <a:ext cx="6400800" cy="3562350"/>
          </a:xfrm>
        </p:spPr>
        <p:txBody>
          <a:bodyPr>
            <a:normAutofit/>
          </a:bodyPr>
          <a:lstStyle/>
          <a:p>
            <a:pPr eaLnBrk="1" fontAlgn="auto" hangingPunct="1">
              <a:spcAft>
                <a:spcPts val="0"/>
              </a:spcAft>
              <a:defRPr/>
            </a:pPr>
            <a:r>
              <a:rPr lang="en-IE" dirty="0" smtClean="0"/>
              <a:t>information </a:t>
            </a:r>
            <a:r>
              <a:rPr lang="en-IE" dirty="0"/>
              <a:t>sessions for </a:t>
            </a:r>
            <a:r>
              <a:rPr lang="en-IE" dirty="0" smtClean="0"/>
              <a:t>LCDC MEMBERS  </a:t>
            </a:r>
            <a:endParaRPr lang="en-IE" dirty="0"/>
          </a:p>
          <a:p>
            <a:pPr eaLnBrk="1" fontAlgn="auto" hangingPunct="1">
              <a:spcAft>
                <a:spcPts val="0"/>
              </a:spcAft>
              <a:defRPr/>
            </a:pPr>
            <a:r>
              <a:rPr lang="en-IE" dirty="0" smtClean="0"/>
              <a:t>FEBRUARY 2016</a:t>
            </a:r>
            <a:endParaRPr lang="en-IE" dirty="0"/>
          </a:p>
          <a:p>
            <a:pPr eaLnBrk="1" fontAlgn="auto" hangingPunct="1">
              <a:spcAft>
                <a:spcPts val="0"/>
              </a:spcAft>
              <a:buFont typeface="Wingdings 2"/>
              <a:buNone/>
              <a:defRPr/>
            </a:pPr>
            <a:endParaRPr lang="en-IE" dirty="0" smtClean="0"/>
          </a:p>
          <a:p>
            <a:pPr eaLnBrk="1" fontAlgn="auto" hangingPunct="1">
              <a:spcAft>
                <a:spcPts val="0"/>
              </a:spcAft>
              <a:buFont typeface="Wingdings 2"/>
              <a:buNone/>
              <a:defRPr/>
            </a:pPr>
            <a:endParaRPr lang="en-IE" dirty="0" smtClean="0"/>
          </a:p>
          <a:p>
            <a:pPr eaLnBrk="1" fontAlgn="auto" hangingPunct="1">
              <a:spcAft>
                <a:spcPts val="0"/>
              </a:spcAft>
              <a:buFont typeface="Wingdings 2"/>
              <a:buNone/>
              <a:defRPr/>
            </a:pPr>
            <a:endParaRPr lang="en-IE" dirty="0"/>
          </a:p>
          <a:p>
            <a:pPr eaLnBrk="1" fontAlgn="auto" hangingPunct="1">
              <a:spcAft>
                <a:spcPts val="0"/>
              </a:spcAft>
              <a:buFont typeface="Wingdings 2"/>
              <a:buNone/>
              <a:defRPr/>
            </a:pPr>
            <a:endParaRPr lang="en-IE" dirty="0" smtClean="0"/>
          </a:p>
          <a:p>
            <a:pPr eaLnBrk="1" fontAlgn="auto" hangingPunct="1">
              <a:spcAft>
                <a:spcPts val="0"/>
              </a:spcAft>
              <a:buFont typeface="Wingdings 2"/>
              <a:buNone/>
              <a:defRPr/>
            </a:pPr>
            <a:endParaRPr lang="en-IE" dirty="0"/>
          </a:p>
          <a:p>
            <a:pPr eaLnBrk="1" fontAlgn="auto" hangingPunct="1">
              <a:spcAft>
                <a:spcPts val="0"/>
              </a:spcAft>
              <a:defRPr/>
            </a:pPr>
            <a:endParaRPr lang="en-IE" dirty="0"/>
          </a:p>
          <a:p>
            <a:pPr eaLnBrk="1" fontAlgn="auto" hangingPunct="1">
              <a:spcAft>
                <a:spcPts val="0"/>
              </a:spcAft>
              <a:defRPr/>
            </a:pPr>
            <a:r>
              <a:rPr lang="en-IE" dirty="0"/>
              <a:t>Caroline Clarke</a:t>
            </a:r>
          </a:p>
          <a:p>
            <a:pPr eaLnBrk="1" fontAlgn="auto" hangingPunct="1">
              <a:spcAft>
                <a:spcPts val="0"/>
              </a:spcAft>
              <a:defRPr/>
            </a:pPr>
            <a:r>
              <a:rPr lang="en-IE" dirty="0"/>
              <a:t>Department of </a:t>
            </a:r>
            <a:r>
              <a:rPr lang="en-IE" dirty="0" smtClean="0"/>
              <a:t>the Environment</a:t>
            </a:r>
            <a:r>
              <a:rPr lang="en-IE" dirty="0"/>
              <a:t>, Community &amp; Local Government</a:t>
            </a:r>
          </a:p>
          <a:p>
            <a:pPr eaLnBrk="1" fontAlgn="auto" hangingPunct="1">
              <a:spcAft>
                <a:spcPts val="0"/>
              </a:spcAft>
              <a:buFont typeface="Wingdings 2"/>
              <a:buNone/>
              <a:defRPr/>
            </a:pPr>
            <a:endParaRPr lang="en-IE" dirty="0"/>
          </a:p>
        </p:txBody>
      </p:sp>
      <p:sp>
        <p:nvSpPr>
          <p:cNvPr id="4" name="Title 3"/>
          <p:cNvSpPr>
            <a:spLocks noGrp="1"/>
          </p:cNvSpPr>
          <p:nvPr>
            <p:ph type="ctrTitle"/>
          </p:nvPr>
        </p:nvSpPr>
        <p:spPr/>
        <p:txBody>
          <a:bodyPr>
            <a:normAutofit/>
          </a:bodyPr>
          <a:lstStyle/>
          <a:p>
            <a:pPr eaLnBrk="1" fontAlgn="auto" hangingPunct="1">
              <a:spcAft>
                <a:spcPts val="0"/>
              </a:spcAft>
              <a:defRPr/>
            </a:pPr>
            <a:r>
              <a:rPr lang="en-IE" sz="3600" b="1" dirty="0" smtClean="0">
                <a:solidFill>
                  <a:srgbClr val="C00000"/>
                </a:solidFill>
              </a:rPr>
              <a:t>Local Economic &amp; Community Plan</a:t>
            </a:r>
            <a:r>
              <a:rPr lang="en-IE" sz="3600" b="1" dirty="0" smtClean="0"/>
              <a:t/>
            </a:r>
            <a:br>
              <a:rPr lang="en-IE" sz="3600" b="1" dirty="0" smtClean="0"/>
            </a:br>
            <a:endParaRPr lang="en-IE" sz="3600" b="1" dirty="0"/>
          </a:p>
        </p:txBody>
      </p:sp>
      <p:pic>
        <p:nvPicPr>
          <p:cNvPr id="2560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6013" y="4292600"/>
            <a:ext cx="7239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3200" dirty="0">
                <a:solidFill>
                  <a:srgbClr val="C00000"/>
                </a:solidFill>
              </a:rPr>
              <a:t>Examples of Actions in LECPs</a:t>
            </a:r>
            <a:endParaRPr lang="en-IE" dirty="0"/>
          </a:p>
        </p:txBody>
      </p:sp>
      <p:sp>
        <p:nvSpPr>
          <p:cNvPr id="3" name="Content Placeholder 2"/>
          <p:cNvSpPr>
            <a:spLocks noGrp="1"/>
          </p:cNvSpPr>
          <p:nvPr>
            <p:ph sz="quarter" idx="1"/>
          </p:nvPr>
        </p:nvSpPr>
        <p:spPr/>
        <p:txBody>
          <a:bodyPr/>
          <a:lstStyle/>
          <a:p>
            <a:r>
              <a:rPr lang="en-IE" sz="2800" dirty="0"/>
              <a:t>Kildare - </a:t>
            </a:r>
            <a:r>
              <a:rPr lang="en-IE" sz="2800" dirty="0" smtClean="0"/>
              <a:t>Community </a:t>
            </a:r>
            <a:r>
              <a:rPr lang="en-IE" sz="2800" dirty="0"/>
              <a:t>fire safety programme </a:t>
            </a:r>
            <a:r>
              <a:rPr lang="en-IE" sz="2800" dirty="0" smtClean="0"/>
              <a:t>for primary </a:t>
            </a:r>
            <a:r>
              <a:rPr lang="en-IE" sz="2800" dirty="0"/>
              <a:t>schools in Kildare </a:t>
            </a:r>
            <a:r>
              <a:rPr lang="en-IE" sz="2800" dirty="0" smtClean="0"/>
              <a:t> - Kildare </a:t>
            </a:r>
            <a:r>
              <a:rPr lang="en-IE" sz="2800" dirty="0"/>
              <a:t>Fire Service, LA, HIQA, </a:t>
            </a:r>
            <a:r>
              <a:rPr lang="en-IE" sz="2800" dirty="0" smtClean="0"/>
              <a:t>ETB</a:t>
            </a:r>
          </a:p>
          <a:p>
            <a:pPr marL="0" indent="0">
              <a:buNone/>
            </a:pPr>
            <a:endParaRPr lang="en-IE" sz="2800" dirty="0"/>
          </a:p>
          <a:p>
            <a:r>
              <a:rPr lang="en-IE" dirty="0" smtClean="0"/>
              <a:t>Tipperary – Disability Action Plan - LA, PPN, HSE, Youth Services, ETB, LDC</a:t>
            </a:r>
            <a:endParaRPr lang="en-IE" dirty="0"/>
          </a:p>
        </p:txBody>
      </p:sp>
    </p:spTree>
    <p:extLst>
      <p:ext uri="{BB962C8B-B14F-4D97-AF65-F5344CB8AC3E}">
        <p14:creationId xmlns:p14="http://schemas.microsoft.com/office/powerpoint/2010/main" val="255464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IE" dirty="0" smtClean="0">
                <a:solidFill>
                  <a:srgbClr val="C00000"/>
                </a:solidFill>
              </a:rPr>
              <a:t>Next Steps</a:t>
            </a:r>
            <a:endParaRPr lang="en-IE" dirty="0">
              <a:solidFill>
                <a:srgbClr val="C00000"/>
              </a:solidFill>
            </a:endParaRPr>
          </a:p>
        </p:txBody>
      </p:sp>
      <p:sp>
        <p:nvSpPr>
          <p:cNvPr id="26627" name="Content Placeholder 2"/>
          <p:cNvSpPr>
            <a:spLocks noGrp="1"/>
          </p:cNvSpPr>
          <p:nvPr>
            <p:ph sz="quarter" idx="1"/>
          </p:nvPr>
        </p:nvSpPr>
        <p:spPr>
          <a:xfrm>
            <a:off x="301625" y="1527175"/>
            <a:ext cx="8504238" cy="4572000"/>
          </a:xfrm>
        </p:spPr>
        <p:txBody>
          <a:bodyPr/>
          <a:lstStyle/>
          <a:p>
            <a:pPr marL="0" indent="0">
              <a:buNone/>
            </a:pPr>
            <a:endParaRPr lang="en-IE" dirty="0" smtClean="0"/>
          </a:p>
          <a:p>
            <a:r>
              <a:rPr lang="en-IE" dirty="0" smtClean="0"/>
              <a:t>Actions </a:t>
            </a:r>
            <a:r>
              <a:rPr lang="en-IE" dirty="0"/>
              <a:t>assigned </a:t>
            </a:r>
            <a:r>
              <a:rPr lang="en-IE" dirty="0" smtClean="0"/>
              <a:t>to </a:t>
            </a:r>
            <a:r>
              <a:rPr lang="en-IE" dirty="0"/>
              <a:t>Lead </a:t>
            </a:r>
            <a:r>
              <a:rPr lang="en-IE" dirty="0" smtClean="0"/>
              <a:t>and </a:t>
            </a:r>
            <a:r>
              <a:rPr lang="en-IE" dirty="0"/>
              <a:t>Support </a:t>
            </a:r>
            <a:r>
              <a:rPr lang="en-IE" dirty="0" smtClean="0"/>
              <a:t>Partners</a:t>
            </a:r>
          </a:p>
          <a:p>
            <a:endParaRPr lang="en-IE" dirty="0" smtClean="0"/>
          </a:p>
          <a:p>
            <a:r>
              <a:rPr lang="en-IE" dirty="0" smtClean="0"/>
              <a:t>Monitoring and reviewing </a:t>
            </a:r>
          </a:p>
          <a:p>
            <a:endParaRPr lang="en-IE" dirty="0" smtClean="0"/>
          </a:p>
          <a:p>
            <a:r>
              <a:rPr lang="en-IE" dirty="0" smtClean="0"/>
              <a:t>Annual </a:t>
            </a:r>
            <a:r>
              <a:rPr lang="en-IE" dirty="0"/>
              <a:t>work plan</a:t>
            </a:r>
          </a:p>
          <a:p>
            <a:endParaRPr lang="en-IE" dirty="0" smtClean="0"/>
          </a:p>
          <a:p>
            <a:r>
              <a:rPr lang="en-IE" dirty="0" smtClean="0"/>
              <a:t>Annual </a:t>
            </a:r>
            <a:r>
              <a:rPr lang="en-IE" dirty="0"/>
              <a:t>report on progress against </a:t>
            </a:r>
            <a:r>
              <a:rPr lang="en-IE" dirty="0" smtClean="0"/>
              <a:t>targets</a:t>
            </a:r>
          </a:p>
          <a:p>
            <a:endParaRPr lang="en-IE" dirty="0" smtClean="0"/>
          </a:p>
          <a:p>
            <a:r>
              <a:rPr lang="en-IE" dirty="0" smtClean="0"/>
              <a:t>Revised Plan </a:t>
            </a:r>
          </a:p>
          <a:p>
            <a:endParaRPr lang="en-IE" dirty="0"/>
          </a:p>
          <a:p>
            <a:pPr marL="274638" lvl="1" indent="0" eaLnBrk="1" hangingPunct="1">
              <a:buNone/>
            </a:pPr>
            <a:endParaRPr lang="en-IE" sz="1800" i="1" dirty="0" smtClean="0">
              <a:solidFill>
                <a:schemeClr val="tx1">
                  <a:lumMod val="95000"/>
                  <a:lumOff val="5000"/>
                </a:schemeClr>
              </a:solidFill>
            </a:endParaRPr>
          </a:p>
        </p:txBody>
      </p:sp>
    </p:spTree>
    <p:extLst>
      <p:ext uri="{BB962C8B-B14F-4D97-AF65-F5344CB8AC3E}">
        <p14:creationId xmlns:p14="http://schemas.microsoft.com/office/powerpoint/2010/main" val="336413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additive="base">
                                        <p:cTn id="7"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anim calcmode="lin" valueType="num">
                                      <p:cBhvr additive="base">
                                        <p:cTn id="25"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627">
                                            <p:txEl>
                                              <p:pRg st="9" end="9"/>
                                            </p:txEl>
                                          </p:spTgt>
                                        </p:tgtEl>
                                        <p:attrNameLst>
                                          <p:attrName>style.visibility</p:attrName>
                                        </p:attrNameLst>
                                      </p:cBhvr>
                                      <p:to>
                                        <p:strVal val="visible"/>
                                      </p:to>
                                    </p:set>
                                    <p:anim calcmode="lin" valueType="num">
                                      <p:cBhvr additive="base">
                                        <p:cTn id="31"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rgbClr val="C00000"/>
                </a:solidFill>
              </a:rPr>
              <a:t>Plan Life Cycle </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38417377"/>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2168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C00000"/>
                </a:solidFill>
              </a:rPr>
              <a:t>Challenges</a:t>
            </a:r>
            <a:endParaRPr lang="en-IE" dirty="0">
              <a:solidFill>
                <a:srgbClr val="C00000"/>
              </a:solidFill>
            </a:endParaRPr>
          </a:p>
        </p:txBody>
      </p:sp>
      <p:sp>
        <p:nvSpPr>
          <p:cNvPr id="3" name="Content Placeholder 2"/>
          <p:cNvSpPr>
            <a:spLocks noGrp="1"/>
          </p:cNvSpPr>
          <p:nvPr>
            <p:ph sz="quarter" idx="1"/>
          </p:nvPr>
        </p:nvSpPr>
        <p:spPr/>
        <p:txBody>
          <a:bodyPr/>
          <a:lstStyle/>
          <a:p>
            <a:r>
              <a:rPr lang="en-IE" dirty="0" smtClean="0"/>
              <a:t>Securing the on-going commitment to the delivery of the plan </a:t>
            </a:r>
          </a:p>
          <a:p>
            <a:r>
              <a:rPr lang="en-IE" dirty="0" smtClean="0"/>
              <a:t>Making the best use of all existing funding streams locally </a:t>
            </a:r>
          </a:p>
          <a:p>
            <a:r>
              <a:rPr lang="en-IE" dirty="0" smtClean="0"/>
              <a:t>Identifying new funding streams and ensuring LCDC is in a position to access funding </a:t>
            </a:r>
          </a:p>
          <a:p>
            <a:r>
              <a:rPr lang="en-IE" dirty="0" smtClean="0"/>
              <a:t>Disciplined review and monitoring </a:t>
            </a:r>
          </a:p>
          <a:p>
            <a:r>
              <a:rPr lang="en-IE" dirty="0" smtClean="0"/>
              <a:t>Strategic &amp; Operational </a:t>
            </a:r>
          </a:p>
          <a:p>
            <a:endParaRPr lang="en-IE" dirty="0"/>
          </a:p>
        </p:txBody>
      </p:sp>
    </p:spTree>
    <p:extLst>
      <p:ext uri="{BB962C8B-B14F-4D97-AF65-F5344CB8AC3E}">
        <p14:creationId xmlns:p14="http://schemas.microsoft.com/office/powerpoint/2010/main" val="343953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rgbClr val="C00000"/>
                </a:solidFill>
              </a:rPr>
              <a:t>Departmental Support</a:t>
            </a:r>
          </a:p>
        </p:txBody>
      </p:sp>
      <p:sp>
        <p:nvSpPr>
          <p:cNvPr id="3" name="Content Placeholder 2"/>
          <p:cNvSpPr>
            <a:spLocks noGrp="1"/>
          </p:cNvSpPr>
          <p:nvPr>
            <p:ph sz="quarter" idx="1"/>
          </p:nvPr>
        </p:nvSpPr>
        <p:spPr/>
        <p:txBody>
          <a:bodyPr/>
          <a:lstStyle/>
          <a:p>
            <a:r>
              <a:rPr lang="en-IE" dirty="0" smtClean="0"/>
              <a:t>Monitoring and Reviewing Guidelines</a:t>
            </a:r>
          </a:p>
          <a:p>
            <a:endParaRPr lang="en-IE" dirty="0" smtClean="0"/>
          </a:p>
          <a:p>
            <a:r>
              <a:rPr lang="en-IE" dirty="0" smtClean="0"/>
              <a:t>Regional Assembly role  - review of LECPs when RSESs are developed </a:t>
            </a:r>
          </a:p>
          <a:p>
            <a:endParaRPr lang="en-IE" dirty="0" smtClean="0"/>
          </a:p>
          <a:p>
            <a:r>
              <a:rPr lang="en-IE" dirty="0" smtClean="0"/>
              <a:t>Ensuring on-going support from IDG </a:t>
            </a:r>
          </a:p>
          <a:p>
            <a:endParaRPr lang="en-IE" dirty="0" smtClean="0"/>
          </a:p>
          <a:p>
            <a:r>
              <a:rPr lang="en-IE" dirty="0" smtClean="0"/>
              <a:t>Capacity building </a:t>
            </a:r>
          </a:p>
          <a:p>
            <a:endParaRPr lang="en-IE" dirty="0"/>
          </a:p>
        </p:txBody>
      </p:sp>
    </p:spTree>
    <p:extLst>
      <p:ext uri="{BB962C8B-B14F-4D97-AF65-F5344CB8AC3E}">
        <p14:creationId xmlns:p14="http://schemas.microsoft.com/office/powerpoint/2010/main" val="4171653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C00000"/>
                </a:solidFill>
              </a:rPr>
              <a:t>In conclusion - what </a:t>
            </a:r>
            <a:r>
              <a:rPr lang="en-IE" dirty="0">
                <a:solidFill>
                  <a:srgbClr val="C00000"/>
                </a:solidFill>
              </a:rPr>
              <a:t>is your </a:t>
            </a:r>
            <a:r>
              <a:rPr lang="en-IE" dirty="0" smtClean="0">
                <a:solidFill>
                  <a:srgbClr val="C00000"/>
                </a:solidFill>
              </a:rPr>
              <a:t>role?</a:t>
            </a:r>
            <a:endParaRPr lang="en-IE" dirty="0">
              <a:solidFill>
                <a:srgbClr val="C00000"/>
              </a:solidFill>
            </a:endParaRPr>
          </a:p>
        </p:txBody>
      </p:sp>
      <p:sp>
        <p:nvSpPr>
          <p:cNvPr id="3" name="Content Placeholder 2"/>
          <p:cNvSpPr>
            <a:spLocks noGrp="1"/>
          </p:cNvSpPr>
          <p:nvPr>
            <p:ph sz="quarter" idx="1"/>
          </p:nvPr>
        </p:nvSpPr>
        <p:spPr/>
        <p:txBody>
          <a:bodyPr/>
          <a:lstStyle/>
          <a:p>
            <a:r>
              <a:rPr lang="en-IE" dirty="0" smtClean="0"/>
              <a:t>Collective responsibility for implementing the plan</a:t>
            </a:r>
          </a:p>
          <a:p>
            <a:pPr marL="0" indent="0" algn="ctr">
              <a:buNone/>
            </a:pPr>
            <a:r>
              <a:rPr lang="en-IE" dirty="0" smtClean="0"/>
              <a:t> 	</a:t>
            </a:r>
            <a:r>
              <a:rPr lang="en-IE" i="1" dirty="0" smtClean="0">
                <a:solidFill>
                  <a:srgbClr val="0070C0"/>
                </a:solidFill>
              </a:rPr>
              <a:t>S-y-n-e-r-g-y – the whole is only as good as the sum of its parts</a:t>
            </a:r>
          </a:p>
          <a:p>
            <a:r>
              <a:rPr lang="en-IE" dirty="0" smtClean="0"/>
              <a:t>On-going monitoring and reviewing against deliverables </a:t>
            </a:r>
          </a:p>
          <a:p>
            <a:pPr marL="0" indent="0">
              <a:buNone/>
            </a:pPr>
            <a:endParaRPr lang="en-IE" dirty="0" smtClean="0"/>
          </a:p>
          <a:p>
            <a:r>
              <a:rPr lang="en-IE" dirty="0" smtClean="0"/>
              <a:t>On-going consultation with stakeholders/partner agencies to keep everyone focused </a:t>
            </a:r>
          </a:p>
          <a:p>
            <a:endParaRPr lang="en-IE" dirty="0"/>
          </a:p>
        </p:txBody>
      </p:sp>
    </p:spTree>
    <p:extLst>
      <p:ext uri="{BB962C8B-B14F-4D97-AF65-F5344CB8AC3E}">
        <p14:creationId xmlns:p14="http://schemas.microsoft.com/office/powerpoint/2010/main" val="316340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rgbClr val="C00000"/>
                </a:solidFill>
              </a:rPr>
              <a:t>National Launch of LECPs</a:t>
            </a:r>
          </a:p>
        </p:txBody>
      </p:sp>
      <p:sp>
        <p:nvSpPr>
          <p:cNvPr id="3" name="Content Placeholder 2"/>
          <p:cNvSpPr>
            <a:spLocks noGrp="1"/>
          </p:cNvSpPr>
          <p:nvPr>
            <p:ph sz="quarter" idx="1"/>
          </p:nvPr>
        </p:nvSpPr>
        <p:spPr/>
        <p:txBody>
          <a:bodyPr/>
          <a:lstStyle/>
          <a:p>
            <a:endParaRPr lang="en-IE" dirty="0" smtClean="0"/>
          </a:p>
          <a:p>
            <a:endParaRPr lang="en-IE" dirty="0"/>
          </a:p>
          <a:p>
            <a:endParaRPr lang="en-IE" dirty="0" smtClean="0"/>
          </a:p>
          <a:p>
            <a:endParaRPr lang="en-IE" dirty="0"/>
          </a:p>
          <a:p>
            <a:pPr marL="0" indent="0">
              <a:buNone/>
            </a:pPr>
            <a:r>
              <a:rPr lang="en-IE" dirty="0" smtClean="0"/>
              <a:t>	</a:t>
            </a:r>
            <a:endParaRPr lang="en-IE" sz="36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1628800"/>
            <a:ext cx="6048672" cy="417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5573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140968"/>
            <a:ext cx="6400800" cy="1431032"/>
          </a:xfrm>
        </p:spPr>
        <p:txBody>
          <a:bodyPr/>
          <a:lstStyle/>
          <a:p>
            <a:r>
              <a:rPr lang="en-IE" sz="4000" smtClean="0">
                <a:solidFill>
                  <a:schemeClr val="accent1"/>
                </a:solidFill>
                <a:effectLst>
                  <a:outerShdw blurRad="38100" dist="38100" dir="2700000" algn="tl">
                    <a:srgbClr val="000000">
                      <a:alpha val="43137"/>
                    </a:srgbClr>
                  </a:outerShdw>
                </a:effectLst>
              </a:rPr>
              <a:t>Questions</a:t>
            </a:r>
            <a:endParaRPr lang="en-IE" sz="4000" dirty="0">
              <a:solidFill>
                <a:schemeClr val="accent1"/>
              </a:solidFill>
              <a:effectLst>
                <a:outerShdw blurRad="38100" dist="38100" dir="2700000" algn="tl">
                  <a:srgbClr val="000000">
                    <a:alpha val="43137"/>
                  </a:srgbClr>
                </a:outerShdw>
              </a:effectLst>
            </a:endParaRPr>
          </a:p>
        </p:txBody>
      </p:sp>
      <p:sp>
        <p:nvSpPr>
          <p:cNvPr id="4" name="Title 3"/>
          <p:cNvSpPr>
            <a:spLocks noGrp="1"/>
          </p:cNvSpPr>
          <p:nvPr>
            <p:ph type="ctrTitle"/>
          </p:nvPr>
        </p:nvSpPr>
        <p:spPr/>
        <p:txBody>
          <a:bodyPr/>
          <a:lstStyle/>
          <a:p>
            <a:r>
              <a:rPr lang="en-IE" b="1" dirty="0" smtClean="0">
                <a:effectLst>
                  <a:outerShdw blurRad="38100" dist="38100" dir="2700000" algn="tl">
                    <a:srgbClr val="000000">
                      <a:alpha val="43137"/>
                    </a:srgbClr>
                  </a:outerShdw>
                </a:effectLst>
              </a:rPr>
              <a:t>Thank You  </a:t>
            </a:r>
            <a:endParaRPr lang="en-IE"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9913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IE" sz="4000" dirty="0" smtClean="0">
                <a:solidFill>
                  <a:srgbClr val="C00000"/>
                </a:solidFill>
              </a:rPr>
              <a:t>Topics to be covered </a:t>
            </a:r>
            <a:endParaRPr lang="en-IE" sz="4000" dirty="0">
              <a:solidFill>
                <a:srgbClr val="C00000"/>
              </a:solidFill>
            </a:endParaRPr>
          </a:p>
        </p:txBody>
      </p:sp>
      <p:sp>
        <p:nvSpPr>
          <p:cNvPr id="26627" name="Content Placeholder 2"/>
          <p:cNvSpPr>
            <a:spLocks noGrp="1"/>
          </p:cNvSpPr>
          <p:nvPr>
            <p:ph sz="quarter" idx="1"/>
          </p:nvPr>
        </p:nvSpPr>
        <p:spPr>
          <a:xfrm>
            <a:off x="301625" y="1527175"/>
            <a:ext cx="8504238" cy="4572000"/>
          </a:xfrm>
        </p:spPr>
        <p:txBody>
          <a:bodyPr/>
          <a:lstStyle/>
          <a:p>
            <a:pPr marL="514350" indent="-514350" eaLnBrk="1" hangingPunct="1">
              <a:buFont typeface="Georgia" pitchFamily="18" charset="0"/>
              <a:buAutoNum type="arabicPeriod"/>
            </a:pPr>
            <a:endParaRPr lang="en-IE" dirty="0" smtClean="0"/>
          </a:p>
          <a:p>
            <a:pPr marL="514350" indent="-514350" eaLnBrk="1" hangingPunct="1">
              <a:buFont typeface="+mj-lt"/>
              <a:buAutoNum type="arabicPeriod"/>
            </a:pPr>
            <a:r>
              <a:rPr lang="en-IE" dirty="0" smtClean="0"/>
              <a:t>What is a Local Economic and Community Plan </a:t>
            </a:r>
          </a:p>
          <a:p>
            <a:pPr marL="514350" indent="-514350" eaLnBrk="1" hangingPunct="1">
              <a:buFont typeface="+mj-lt"/>
              <a:buAutoNum type="arabicPeriod"/>
            </a:pPr>
            <a:endParaRPr lang="en-IE" dirty="0" smtClean="0"/>
          </a:p>
          <a:p>
            <a:pPr marL="514350" indent="-514350" eaLnBrk="1" hangingPunct="1">
              <a:buFont typeface="+mj-lt"/>
              <a:buAutoNum type="arabicPeriod"/>
            </a:pPr>
            <a:r>
              <a:rPr lang="en-IE" dirty="0" smtClean="0"/>
              <a:t>Progress so far </a:t>
            </a:r>
          </a:p>
          <a:p>
            <a:pPr marL="514350" indent="-514350" eaLnBrk="1" hangingPunct="1">
              <a:buFont typeface="+mj-lt"/>
              <a:buAutoNum type="arabicPeriod"/>
            </a:pPr>
            <a:endParaRPr lang="en-IE" dirty="0" smtClean="0"/>
          </a:p>
          <a:p>
            <a:pPr marL="514350" indent="-514350" eaLnBrk="1" hangingPunct="1">
              <a:buFont typeface="+mj-lt"/>
              <a:buAutoNum type="arabicPeriod"/>
            </a:pPr>
            <a:r>
              <a:rPr lang="en-IE" dirty="0"/>
              <a:t>What type of actions should be in the Plan? </a:t>
            </a:r>
            <a:endParaRPr lang="en-IE" dirty="0" smtClean="0"/>
          </a:p>
          <a:p>
            <a:pPr marL="514350" indent="-514350" eaLnBrk="1" hangingPunct="1">
              <a:buFont typeface="+mj-lt"/>
              <a:buAutoNum type="arabicPeriod"/>
            </a:pPr>
            <a:endParaRPr lang="en-IE" dirty="0" smtClean="0"/>
          </a:p>
          <a:p>
            <a:pPr marL="514350" indent="-514350" eaLnBrk="1" hangingPunct="1">
              <a:buFont typeface="+mj-lt"/>
              <a:buAutoNum type="arabicPeriod"/>
            </a:pPr>
            <a:r>
              <a:rPr lang="en-IE" dirty="0" smtClean="0"/>
              <a:t>Next </a:t>
            </a:r>
            <a:r>
              <a:rPr lang="en-IE" dirty="0"/>
              <a:t>steps  </a:t>
            </a:r>
            <a:r>
              <a:rPr lang="en-IE" dirty="0" smtClean="0"/>
              <a:t>- building on a great start</a:t>
            </a:r>
            <a:endParaRPr lang="en-IE"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5746750"/>
            <a:ext cx="2555776"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fade">
                                      <p:cBhvr>
                                        <p:cTn id="7" dur="500"/>
                                        <p:tgtEl>
                                          <p:spTgt spid="26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3" end="3"/>
                                            </p:txEl>
                                          </p:spTgt>
                                        </p:tgtEl>
                                        <p:attrNameLst>
                                          <p:attrName>style.visibility</p:attrName>
                                        </p:attrNameLst>
                                      </p:cBhvr>
                                      <p:to>
                                        <p:strVal val="visible"/>
                                      </p:to>
                                    </p:set>
                                    <p:animEffect transition="in" filter="fade">
                                      <p:cBhvr>
                                        <p:cTn id="12" dur="500"/>
                                        <p:tgtEl>
                                          <p:spTgt spid="2662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5" end="5"/>
                                            </p:txEl>
                                          </p:spTgt>
                                        </p:tgtEl>
                                        <p:attrNameLst>
                                          <p:attrName>style.visibility</p:attrName>
                                        </p:attrNameLst>
                                      </p:cBhvr>
                                      <p:to>
                                        <p:strVal val="visible"/>
                                      </p:to>
                                    </p:set>
                                    <p:animEffect transition="in" filter="fade">
                                      <p:cBhvr>
                                        <p:cTn id="17" dur="500"/>
                                        <p:tgtEl>
                                          <p:spTgt spid="2662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7" end="7"/>
                                            </p:txEl>
                                          </p:spTgt>
                                        </p:tgtEl>
                                        <p:attrNameLst>
                                          <p:attrName>style.visibility</p:attrName>
                                        </p:attrNameLst>
                                      </p:cBhvr>
                                      <p:to>
                                        <p:strVal val="visible"/>
                                      </p:to>
                                    </p:set>
                                    <p:animEffect transition="in" filter="fade">
                                      <p:cBhvr>
                                        <p:cTn id="22" dur="500"/>
                                        <p:tgtEl>
                                          <p:spTgt spid="266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smtClean="0">
                <a:solidFill>
                  <a:srgbClr val="C00000"/>
                </a:solidFill>
              </a:rPr>
              <a:t>Why a Plan?</a:t>
            </a:r>
            <a:endParaRPr lang="en-IE" sz="4000" dirty="0">
              <a:solidFill>
                <a:srgbClr val="C00000"/>
              </a:solidFill>
            </a:endParaRPr>
          </a:p>
        </p:txBody>
      </p:sp>
      <p:sp>
        <p:nvSpPr>
          <p:cNvPr id="3" name="Content Placeholder 2"/>
          <p:cNvSpPr>
            <a:spLocks noGrp="1"/>
          </p:cNvSpPr>
          <p:nvPr>
            <p:ph sz="quarter" idx="1"/>
          </p:nvPr>
        </p:nvSpPr>
        <p:spPr/>
        <p:txBody>
          <a:bodyPr/>
          <a:lstStyle/>
          <a:p>
            <a:r>
              <a:rPr lang="en-GB" dirty="0" smtClean="0"/>
              <a:t>Promote </a:t>
            </a:r>
            <a:r>
              <a:rPr lang="en-GB" dirty="0"/>
              <a:t>and support </a:t>
            </a:r>
            <a:r>
              <a:rPr lang="en-GB" dirty="0" smtClean="0"/>
              <a:t>economic and community development of the area</a:t>
            </a:r>
          </a:p>
          <a:p>
            <a:pPr marL="0" indent="0">
              <a:buNone/>
            </a:pPr>
            <a:r>
              <a:rPr lang="en-GB" dirty="0" smtClean="0"/>
              <a:t> </a:t>
            </a:r>
            <a:r>
              <a:rPr lang="en-GB" dirty="0"/>
              <a:t>	</a:t>
            </a:r>
          </a:p>
          <a:p>
            <a:r>
              <a:rPr lang="en-IE" dirty="0" smtClean="0"/>
              <a:t>Improve coordination</a:t>
            </a:r>
          </a:p>
          <a:p>
            <a:pPr marL="0" indent="0">
              <a:buNone/>
            </a:pPr>
            <a:endParaRPr lang="en-IE" dirty="0" smtClean="0"/>
          </a:p>
          <a:p>
            <a:r>
              <a:rPr lang="en-IE" dirty="0" smtClean="0"/>
              <a:t>Integration of service delivery</a:t>
            </a:r>
          </a:p>
          <a:p>
            <a:endParaRPr lang="en-IE" dirty="0"/>
          </a:p>
          <a:p>
            <a:r>
              <a:rPr lang="en-IE" dirty="0" smtClean="0"/>
              <a:t>Collaboration </a:t>
            </a:r>
          </a:p>
          <a:p>
            <a:pPr marL="0" indent="0">
              <a:buNone/>
            </a:pPr>
            <a:r>
              <a:rPr lang="en-IE" dirty="0" smtClean="0"/>
              <a:t>  </a:t>
            </a:r>
          </a:p>
        </p:txBody>
      </p:sp>
    </p:spTree>
    <p:extLst>
      <p:ext uri="{BB962C8B-B14F-4D97-AF65-F5344CB8AC3E}">
        <p14:creationId xmlns:p14="http://schemas.microsoft.com/office/powerpoint/2010/main" val="327024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smtClean="0">
                <a:solidFill>
                  <a:srgbClr val="C00000"/>
                </a:solidFill>
              </a:rPr>
              <a:t>Key Features </a:t>
            </a:r>
            <a:r>
              <a:rPr lang="en-IE" sz="4000" dirty="0">
                <a:solidFill>
                  <a:srgbClr val="C00000"/>
                </a:solidFill>
              </a:rPr>
              <a:t>of a good LECP</a:t>
            </a:r>
          </a:p>
        </p:txBody>
      </p:sp>
      <p:sp>
        <p:nvSpPr>
          <p:cNvPr id="3" name="Content Placeholder 2"/>
          <p:cNvSpPr>
            <a:spLocks noGrp="1"/>
          </p:cNvSpPr>
          <p:nvPr>
            <p:ph sz="quarter" idx="1"/>
          </p:nvPr>
        </p:nvSpPr>
        <p:spPr>
          <a:xfrm>
            <a:off x="301752" y="1527048"/>
            <a:ext cx="8503920" cy="4926288"/>
          </a:xfrm>
        </p:spPr>
        <p:txBody>
          <a:bodyPr/>
          <a:lstStyle/>
          <a:p>
            <a:pPr marL="457200" indent="-457200">
              <a:buFont typeface="+mj-lt"/>
              <a:buAutoNum type="arabicPeriod"/>
            </a:pPr>
            <a:r>
              <a:rPr lang="en-IE" sz="2400" dirty="0" smtClean="0"/>
              <a:t>Extensive consultation</a:t>
            </a:r>
          </a:p>
          <a:p>
            <a:pPr marL="457200" indent="-457200">
              <a:buFont typeface="+mj-lt"/>
              <a:buAutoNum type="arabicPeriod"/>
            </a:pPr>
            <a:endParaRPr lang="en-IE" sz="2400" dirty="0" smtClean="0"/>
          </a:p>
          <a:p>
            <a:pPr marL="457200" indent="-457200">
              <a:buFont typeface="+mj-lt"/>
              <a:buAutoNum type="arabicPeriod"/>
            </a:pPr>
            <a:r>
              <a:rPr lang="en-IE" sz="2400" dirty="0"/>
              <a:t>Strong evidence </a:t>
            </a:r>
            <a:r>
              <a:rPr lang="en-IE" sz="2400" dirty="0" smtClean="0"/>
              <a:t>base</a:t>
            </a:r>
          </a:p>
          <a:p>
            <a:pPr marL="457200" indent="-457200">
              <a:buFont typeface="+mj-lt"/>
              <a:buAutoNum type="arabicPeriod"/>
            </a:pPr>
            <a:endParaRPr lang="en-IE" sz="2400" dirty="0" smtClean="0"/>
          </a:p>
          <a:p>
            <a:pPr marL="457200" indent="-457200">
              <a:buFont typeface="+mj-lt"/>
              <a:buAutoNum type="arabicPeriod"/>
            </a:pPr>
            <a:r>
              <a:rPr lang="en-IE" sz="2400" dirty="0" smtClean="0"/>
              <a:t>Clearly identified needs &amp; solutions</a:t>
            </a:r>
          </a:p>
          <a:p>
            <a:pPr marL="457200" indent="-457200">
              <a:buFont typeface="+mj-lt"/>
              <a:buAutoNum type="arabicPeriod"/>
            </a:pPr>
            <a:endParaRPr lang="en-IE" sz="2400" dirty="0" smtClean="0"/>
          </a:p>
          <a:p>
            <a:pPr marL="457200" indent="-457200">
              <a:buFont typeface="+mj-lt"/>
              <a:buAutoNum type="arabicPeriod"/>
            </a:pPr>
            <a:r>
              <a:rPr lang="en-IE" sz="2400" dirty="0" smtClean="0"/>
              <a:t>Realistic objectives and actions</a:t>
            </a:r>
          </a:p>
          <a:p>
            <a:pPr marL="457200" indent="-457200">
              <a:buFont typeface="+mj-lt"/>
              <a:buAutoNum type="arabicPeriod"/>
            </a:pPr>
            <a:endParaRPr lang="en-IE" sz="2400" dirty="0" smtClean="0"/>
          </a:p>
          <a:p>
            <a:pPr marL="457200" indent="-457200">
              <a:buFont typeface="+mj-lt"/>
              <a:buAutoNum type="arabicPeriod"/>
            </a:pPr>
            <a:r>
              <a:rPr lang="en-IE" sz="2400" dirty="0" smtClean="0"/>
              <a:t>Local agreement on delivery of actions</a:t>
            </a:r>
          </a:p>
          <a:p>
            <a:pPr marL="457200" indent="-457200">
              <a:buFont typeface="+mj-lt"/>
              <a:buAutoNum type="arabicPeriod"/>
            </a:pPr>
            <a:endParaRPr lang="en-IE" sz="2400" dirty="0" smtClean="0"/>
          </a:p>
          <a:p>
            <a:pPr marL="457200" indent="-457200">
              <a:buFont typeface="+mj-lt"/>
              <a:buAutoNum type="arabicPeriod"/>
            </a:pPr>
            <a:r>
              <a:rPr lang="en-IE" sz="2400" dirty="0" smtClean="0"/>
              <a:t> Integrated Plan</a:t>
            </a:r>
            <a:endParaRPr lang="en-IE" sz="2400" dirty="0"/>
          </a:p>
        </p:txBody>
      </p:sp>
    </p:spTree>
    <p:extLst>
      <p:ext uri="{BB962C8B-B14F-4D97-AF65-F5344CB8AC3E}">
        <p14:creationId xmlns:p14="http://schemas.microsoft.com/office/powerpoint/2010/main" val="260459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a:solidFill>
                  <a:srgbClr val="C00000"/>
                </a:solidFill>
              </a:rPr>
              <a:t>What should a plan look </a:t>
            </a:r>
            <a:r>
              <a:rPr lang="en-IE" sz="4000" dirty="0" smtClean="0">
                <a:solidFill>
                  <a:srgbClr val="C00000"/>
                </a:solidFill>
              </a:rPr>
              <a:t>like? </a:t>
            </a:r>
            <a:endParaRPr lang="en-IE" sz="4000" dirty="0">
              <a:solidFill>
                <a:srgbClr val="C00000"/>
              </a:solidFill>
            </a:endParaRPr>
          </a:p>
        </p:txBody>
      </p:sp>
      <p:graphicFrame>
        <p:nvGraphicFramePr>
          <p:cNvPr id="14" name="Content Placeholder 13"/>
          <p:cNvGraphicFramePr>
            <a:graphicFrameLocks noGrp="1"/>
          </p:cNvGraphicFramePr>
          <p:nvPr>
            <p:ph sz="quarter" idx="1"/>
            <p:extLst>
              <p:ext uri="{D42A27DB-BD31-4B8C-83A1-F6EECF244321}">
                <p14:modId xmlns:p14="http://schemas.microsoft.com/office/powerpoint/2010/main" val="197208924"/>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451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0"/>
            <a:ext cx="8534400" cy="1052736"/>
          </a:xfrm>
        </p:spPr>
        <p:txBody>
          <a:bodyPr/>
          <a:lstStyle/>
          <a:p>
            <a:r>
              <a:rPr lang="en-IE" sz="4000" dirty="0" smtClean="0">
                <a:solidFill>
                  <a:srgbClr val="C00000"/>
                </a:solidFill>
              </a:rPr>
              <a:t>Misconceptions </a:t>
            </a:r>
            <a:endParaRPr lang="en-IE" sz="4000" dirty="0">
              <a:solidFill>
                <a:srgbClr val="C00000"/>
              </a:solidFill>
            </a:endParaRPr>
          </a:p>
        </p:txBody>
      </p:sp>
      <p:sp>
        <p:nvSpPr>
          <p:cNvPr id="3" name="Content Placeholder 2"/>
          <p:cNvSpPr>
            <a:spLocks noGrp="1"/>
          </p:cNvSpPr>
          <p:nvPr>
            <p:ph sz="quarter" idx="1"/>
          </p:nvPr>
        </p:nvSpPr>
        <p:spPr/>
        <p:txBody>
          <a:bodyPr/>
          <a:lstStyle/>
          <a:p>
            <a:endParaRPr lang="en-IE" dirty="0" smtClean="0"/>
          </a:p>
          <a:p>
            <a:r>
              <a:rPr lang="en-IE" dirty="0" smtClean="0"/>
              <a:t>Actions of other bodies</a:t>
            </a:r>
          </a:p>
          <a:p>
            <a:r>
              <a:rPr lang="en-IE" dirty="0" smtClean="0"/>
              <a:t>Money will come centrally</a:t>
            </a:r>
          </a:p>
          <a:p>
            <a:r>
              <a:rPr lang="en-IE" dirty="0" smtClean="0"/>
              <a:t>Job is complete when plan is signed off</a:t>
            </a:r>
          </a:p>
          <a:p>
            <a:endParaRPr lang="en-IE" dirty="0"/>
          </a:p>
          <a:p>
            <a:pPr lvl="1"/>
            <a:r>
              <a:rPr lang="en-IE" dirty="0" smtClean="0"/>
              <a:t> - </a:t>
            </a:r>
            <a:r>
              <a:rPr lang="en-IE" b="1" dirty="0" smtClean="0">
                <a:solidFill>
                  <a:schemeClr val="tx1"/>
                </a:solidFill>
              </a:rPr>
              <a:t>Reality</a:t>
            </a:r>
            <a:r>
              <a:rPr lang="en-IE" dirty="0" smtClean="0">
                <a:solidFill>
                  <a:schemeClr val="tx1"/>
                </a:solidFill>
              </a:rPr>
              <a:t> </a:t>
            </a:r>
            <a:r>
              <a:rPr lang="en-IE" dirty="0" smtClean="0"/>
              <a:t> </a:t>
            </a:r>
          </a:p>
          <a:p>
            <a:pPr lvl="2"/>
            <a:endParaRPr lang="en-IE" dirty="0"/>
          </a:p>
        </p:txBody>
      </p:sp>
      <p:sp>
        <p:nvSpPr>
          <p:cNvPr id="4" name="Oval 3"/>
          <p:cNvSpPr/>
          <p:nvPr/>
        </p:nvSpPr>
        <p:spPr>
          <a:xfrm>
            <a:off x="3419872" y="3861048"/>
            <a:ext cx="4176464" cy="216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dirty="0" smtClean="0">
                <a:solidFill>
                  <a:schemeClr val="tx1"/>
                </a:solidFill>
              </a:rPr>
              <a:t>Value Added Plan </a:t>
            </a:r>
            <a:endParaRPr lang="en-IE" sz="3600" dirty="0">
              <a:solidFill>
                <a:schemeClr val="tx1"/>
              </a:solidFill>
            </a:endParaRPr>
          </a:p>
        </p:txBody>
      </p:sp>
      <p:cxnSp>
        <p:nvCxnSpPr>
          <p:cNvPr id="6" name="Straight Arrow Connector 5"/>
          <p:cNvCxnSpPr/>
          <p:nvPr/>
        </p:nvCxnSpPr>
        <p:spPr>
          <a:xfrm>
            <a:off x="2339752" y="4221088"/>
            <a:ext cx="93610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46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54336902"/>
              </p:ext>
            </p:extLst>
          </p:nvPr>
        </p:nvGraphicFramePr>
        <p:xfrm>
          <a:off x="251520" y="548680"/>
          <a:ext cx="8496944"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4" name="Elbow Connector 13"/>
          <p:cNvCxnSpPr/>
          <p:nvPr/>
        </p:nvCxnSpPr>
        <p:spPr>
          <a:xfrm>
            <a:off x="3347864" y="3722717"/>
            <a:ext cx="1368152" cy="252028"/>
          </a:xfrm>
          <a:prstGeom prst="bentConnector3">
            <a:avLst>
              <a:gd name="adj1" fmla="val -554"/>
            </a:avLst>
          </a:prstGeom>
          <a:ln w="19050"/>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69410" y="836712"/>
            <a:ext cx="1091022" cy="369332"/>
          </a:xfrm>
          <a:prstGeom prst="rect">
            <a:avLst/>
          </a:prstGeom>
          <a:solidFill>
            <a:schemeClr val="bg1"/>
          </a:solidFill>
          <a:ln>
            <a:solidFill>
              <a:srgbClr val="00B0F0"/>
            </a:solidFill>
          </a:ln>
        </p:spPr>
        <p:txBody>
          <a:bodyPr wrap="square" rtlCol="0">
            <a:spAutoFit/>
          </a:bodyPr>
          <a:lstStyle/>
          <a:p>
            <a:r>
              <a:rPr lang="en-IE" dirty="0" smtClean="0"/>
              <a:t>National</a:t>
            </a:r>
            <a:endParaRPr lang="en-IE" dirty="0"/>
          </a:p>
        </p:txBody>
      </p:sp>
      <p:sp>
        <p:nvSpPr>
          <p:cNvPr id="32" name="TextBox 31"/>
          <p:cNvSpPr txBox="1"/>
          <p:nvPr/>
        </p:nvSpPr>
        <p:spPr>
          <a:xfrm>
            <a:off x="7369411" y="2708920"/>
            <a:ext cx="1091021" cy="369332"/>
          </a:xfrm>
          <a:prstGeom prst="rect">
            <a:avLst/>
          </a:prstGeom>
          <a:noFill/>
          <a:ln>
            <a:solidFill>
              <a:srgbClr val="00B0F0"/>
            </a:solidFill>
          </a:ln>
        </p:spPr>
        <p:txBody>
          <a:bodyPr wrap="square" rtlCol="0">
            <a:spAutoFit/>
          </a:bodyPr>
          <a:lstStyle/>
          <a:p>
            <a:r>
              <a:rPr lang="en-IE" dirty="0" smtClean="0"/>
              <a:t>Regional</a:t>
            </a:r>
            <a:endParaRPr lang="en-IE" dirty="0"/>
          </a:p>
        </p:txBody>
      </p:sp>
      <p:sp>
        <p:nvSpPr>
          <p:cNvPr id="33" name="TextBox 32"/>
          <p:cNvSpPr txBox="1"/>
          <p:nvPr/>
        </p:nvSpPr>
        <p:spPr>
          <a:xfrm>
            <a:off x="7568907" y="4437112"/>
            <a:ext cx="663643" cy="369332"/>
          </a:xfrm>
          <a:prstGeom prst="rect">
            <a:avLst/>
          </a:prstGeom>
          <a:noFill/>
          <a:ln>
            <a:solidFill>
              <a:srgbClr val="00B0F0"/>
            </a:solidFill>
          </a:ln>
        </p:spPr>
        <p:txBody>
          <a:bodyPr wrap="none" rtlCol="0">
            <a:spAutoFit/>
          </a:bodyPr>
          <a:lstStyle/>
          <a:p>
            <a:r>
              <a:rPr lang="en-IE" dirty="0" smtClean="0"/>
              <a:t>Local</a:t>
            </a:r>
            <a:endParaRPr lang="en-IE" dirty="0"/>
          </a:p>
        </p:txBody>
      </p:sp>
      <p:sp>
        <p:nvSpPr>
          <p:cNvPr id="3" name="TextBox 2"/>
          <p:cNvSpPr txBox="1"/>
          <p:nvPr/>
        </p:nvSpPr>
        <p:spPr>
          <a:xfrm>
            <a:off x="395536" y="1021378"/>
            <a:ext cx="2376264" cy="1323439"/>
          </a:xfrm>
          <a:prstGeom prst="rect">
            <a:avLst/>
          </a:prstGeom>
          <a:solidFill>
            <a:schemeClr val="bg2"/>
          </a:solidFill>
          <a:ln>
            <a:solidFill>
              <a:srgbClr val="0070C0"/>
            </a:solidFill>
          </a:ln>
        </p:spPr>
        <p:txBody>
          <a:bodyPr wrap="square" rtlCol="0">
            <a:spAutoFit/>
          </a:bodyPr>
          <a:lstStyle/>
          <a:p>
            <a:pPr algn="ctr"/>
            <a:r>
              <a:rPr lang="en-IE" sz="2000" b="1" dirty="0" smtClean="0"/>
              <a:t>Where does the Plan fit in the broader landscape</a:t>
            </a:r>
          </a:p>
        </p:txBody>
      </p:sp>
    </p:spTree>
    <p:extLst>
      <p:ext uri="{BB962C8B-B14F-4D97-AF65-F5344CB8AC3E}">
        <p14:creationId xmlns:p14="http://schemas.microsoft.com/office/powerpoint/2010/main" val="3969748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solidFill>
                  <a:srgbClr val="C00000"/>
                </a:solidFill>
              </a:rPr>
              <a:t>Progress to date</a:t>
            </a:r>
            <a:endParaRPr lang="en-IE" dirty="0">
              <a:solidFill>
                <a:srgbClr val="C00000"/>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755779131"/>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0277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3600" dirty="0">
                <a:solidFill>
                  <a:srgbClr val="C00000"/>
                </a:solidFill>
              </a:rPr>
              <a:t>Examples of Actions in </a:t>
            </a:r>
            <a:r>
              <a:rPr lang="en-IE" sz="3600" dirty="0" smtClean="0">
                <a:solidFill>
                  <a:srgbClr val="C00000"/>
                </a:solidFill>
              </a:rPr>
              <a:t>LECPs</a:t>
            </a:r>
            <a:endParaRPr lang="en-IE" dirty="0"/>
          </a:p>
        </p:txBody>
      </p:sp>
      <p:sp>
        <p:nvSpPr>
          <p:cNvPr id="3" name="Content Placeholder 2"/>
          <p:cNvSpPr>
            <a:spLocks noGrp="1"/>
          </p:cNvSpPr>
          <p:nvPr>
            <p:ph sz="quarter" idx="1"/>
          </p:nvPr>
        </p:nvSpPr>
        <p:spPr/>
        <p:txBody>
          <a:bodyPr/>
          <a:lstStyle/>
          <a:p>
            <a:r>
              <a:rPr lang="en-IE" sz="2400" dirty="0" smtClean="0"/>
              <a:t>Cavan – Upper Shannon Erne Future Economy Project – Leitrim, Cavan, Longford, Roscommon </a:t>
            </a:r>
            <a:r>
              <a:rPr lang="en-IE" sz="2400" dirty="0" err="1" smtClean="0"/>
              <a:t>CoCos</a:t>
            </a:r>
            <a:endParaRPr lang="en-IE" sz="2400" dirty="0" smtClean="0"/>
          </a:p>
          <a:p>
            <a:endParaRPr lang="en-IE" sz="2400" dirty="0" smtClean="0"/>
          </a:p>
          <a:p>
            <a:r>
              <a:rPr lang="en-IE" sz="2400" dirty="0" err="1" smtClean="0"/>
              <a:t>Fingal</a:t>
            </a:r>
            <a:r>
              <a:rPr lang="en-IE" sz="2400" dirty="0" smtClean="0"/>
              <a:t> – Linked walking and cycling trails with scope for small business </a:t>
            </a:r>
            <a:r>
              <a:rPr lang="en-IE" sz="2400" dirty="0" err="1" smtClean="0"/>
              <a:t>ie</a:t>
            </a:r>
            <a:r>
              <a:rPr lang="en-IE" sz="2400" dirty="0" smtClean="0"/>
              <a:t> guiding - LA</a:t>
            </a:r>
            <a:r>
              <a:rPr lang="en-IE" sz="2400" dirty="0"/>
              <a:t>, C+V sector, </a:t>
            </a:r>
            <a:r>
              <a:rPr lang="en-IE" sz="2400" dirty="0" err="1"/>
              <a:t>Fingal</a:t>
            </a:r>
            <a:r>
              <a:rPr lang="en-IE" sz="2400" dirty="0"/>
              <a:t> Community </a:t>
            </a:r>
            <a:r>
              <a:rPr lang="en-IE" sz="2400" dirty="0" smtClean="0"/>
              <a:t>network</a:t>
            </a:r>
            <a:endParaRPr lang="en-IE" sz="2400" dirty="0"/>
          </a:p>
          <a:p>
            <a:endParaRPr lang="en-IE" sz="2400" dirty="0" smtClean="0"/>
          </a:p>
          <a:p>
            <a:r>
              <a:rPr lang="en-IE" sz="2400" dirty="0" smtClean="0"/>
              <a:t>Galway City – develop vacant spaces for allotment use, social enterprises with associated training programme to </a:t>
            </a:r>
            <a:r>
              <a:rPr lang="en-IE" sz="2400" dirty="0" err="1" smtClean="0"/>
              <a:t>kickstart</a:t>
            </a:r>
            <a:r>
              <a:rPr lang="en-IE" sz="2400" dirty="0" smtClean="0"/>
              <a:t> their use - </a:t>
            </a:r>
            <a:r>
              <a:rPr lang="en-IE" sz="2400" dirty="0"/>
              <a:t>ETB, HSE, Brothers of Charity, LDC</a:t>
            </a:r>
            <a:endParaRPr lang="en-IE" sz="2400" dirty="0" smtClean="0"/>
          </a:p>
          <a:p>
            <a:endParaRPr lang="en-IE" sz="2400" dirty="0"/>
          </a:p>
          <a:p>
            <a:endParaRPr lang="en-IE" sz="2400" dirty="0"/>
          </a:p>
          <a:p>
            <a:endParaRPr lang="en-IE" sz="2800" dirty="0"/>
          </a:p>
          <a:p>
            <a:endParaRPr lang="en-IE" sz="2800" dirty="0"/>
          </a:p>
          <a:p>
            <a:endParaRPr lang="en-IE" dirty="0" smtClean="0"/>
          </a:p>
          <a:p>
            <a:endParaRPr lang="en-IE" dirty="0"/>
          </a:p>
          <a:p>
            <a:endParaRPr lang="en-IE" dirty="0"/>
          </a:p>
        </p:txBody>
      </p:sp>
    </p:spTree>
    <p:extLst>
      <p:ext uri="{BB962C8B-B14F-4D97-AF65-F5344CB8AC3E}">
        <p14:creationId xmlns:p14="http://schemas.microsoft.com/office/powerpoint/2010/main" val="210153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11941</TotalTime>
  <Words>2765</Words>
  <Application>Microsoft Office PowerPoint</Application>
  <PresentationFormat>On-screen Show (4:3)</PresentationFormat>
  <Paragraphs>250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1_Civic</vt:lpstr>
      <vt:lpstr>Local Economic &amp; Community Plan </vt:lpstr>
      <vt:lpstr>Topics to be covered </vt:lpstr>
      <vt:lpstr>Why a Plan?</vt:lpstr>
      <vt:lpstr>Key Features of a good LECP</vt:lpstr>
      <vt:lpstr>What should a plan look like? </vt:lpstr>
      <vt:lpstr>Misconceptions </vt:lpstr>
      <vt:lpstr>PowerPoint Presentation</vt:lpstr>
      <vt:lpstr>Progress to date</vt:lpstr>
      <vt:lpstr>Examples of Actions in LECPs</vt:lpstr>
      <vt:lpstr>Examples of Actions in LECPs</vt:lpstr>
      <vt:lpstr>Next Steps</vt:lpstr>
      <vt:lpstr>Plan Life Cycle </vt:lpstr>
      <vt:lpstr>Challenges</vt:lpstr>
      <vt:lpstr>Departmental Support</vt:lpstr>
      <vt:lpstr>In conclusion - what is your role?</vt:lpstr>
      <vt:lpstr>National Launch of LECPs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Caroline Clarke - (DECLG)</cp:lastModifiedBy>
  <cp:revision>574</cp:revision>
  <cp:lastPrinted>2016-02-23T11:00:58Z</cp:lastPrinted>
  <dcterms:created xsi:type="dcterms:W3CDTF">2012-03-16T08:56:44Z</dcterms:created>
  <dcterms:modified xsi:type="dcterms:W3CDTF">2016-04-19T15:18:48Z</dcterms:modified>
</cp:coreProperties>
</file>